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9" r:id="rId3"/>
    <p:sldId id="288" r:id="rId4"/>
    <p:sldId id="271" r:id="rId5"/>
    <p:sldId id="272" r:id="rId6"/>
    <p:sldId id="274" r:id="rId7"/>
    <p:sldId id="283" r:id="rId8"/>
    <p:sldId id="277" r:id="rId9"/>
    <p:sldId id="294" r:id="rId10"/>
    <p:sldId id="259" r:id="rId11"/>
    <p:sldId id="260" r:id="rId12"/>
    <p:sldId id="262" r:id="rId13"/>
    <p:sldId id="278" r:id="rId14"/>
    <p:sldId id="284" r:id="rId15"/>
    <p:sldId id="290" r:id="rId16"/>
    <p:sldId id="291" r:id="rId17"/>
    <p:sldId id="287" r:id="rId18"/>
    <p:sldId id="292" r:id="rId19"/>
    <p:sldId id="293" r:id="rId20"/>
    <p:sldId id="28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3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8C0D0FC5-0933-4F0D-B933-EB38E3B3B455}" type="datetimeFigureOut">
              <a:rPr lang="en-IN" smtClean="0"/>
              <a:pPr/>
              <a:t>18-06-2018</a:t>
            </a:fld>
            <a:endParaRPr lang="en-IN"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54DA4A84-A14B-43A1-810C-D468095878FF}" type="slidenum">
              <a:rPr lang="en-IN" smtClean="0"/>
              <a:pPr/>
              <a:t>‹#›</a:t>
            </a:fld>
            <a:endParaRPr lang="en-IN" dirty="0"/>
          </a:p>
        </p:txBody>
      </p:sp>
    </p:spTree>
    <p:extLst>
      <p:ext uri="{BB962C8B-B14F-4D97-AF65-F5344CB8AC3E}">
        <p14:creationId xmlns:p14="http://schemas.microsoft.com/office/powerpoint/2010/main" val="90439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822CDAD-2A49-411A-B9B8-A99D78F94DC7}" type="datetimeFigureOut">
              <a:rPr lang="en-IN" smtClean="0"/>
              <a:pPr/>
              <a:t>18-06-2018</a:t>
            </a:fld>
            <a:endParaRPr lang="en-IN"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1649BDC-1B73-4D40-AE7E-30F7747EAEFC}" type="slidenum">
              <a:rPr lang="en-IN" smtClean="0"/>
              <a:pPr/>
              <a:t>‹#›</a:t>
            </a:fld>
            <a:endParaRPr lang="en-IN" dirty="0"/>
          </a:p>
        </p:txBody>
      </p:sp>
    </p:spTree>
    <p:extLst>
      <p:ext uri="{BB962C8B-B14F-4D97-AF65-F5344CB8AC3E}">
        <p14:creationId xmlns:p14="http://schemas.microsoft.com/office/powerpoint/2010/main" val="7180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E58FF06-036A-4971-B59F-FCAAA73972C7}" type="slidenum">
              <a:rPr lang="hi-IN" smtClean="0"/>
              <a:pPr/>
              <a:t>15</a:t>
            </a:fld>
            <a:endParaRPr lang="hi-IN"/>
          </a:p>
        </p:txBody>
      </p:sp>
    </p:spTree>
    <p:extLst>
      <p:ext uri="{BB962C8B-B14F-4D97-AF65-F5344CB8AC3E}">
        <p14:creationId xmlns:p14="http://schemas.microsoft.com/office/powerpoint/2010/main" val="304554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E58FF06-036A-4971-B59F-FCAAA73972C7}" type="slidenum">
              <a:rPr lang="hi-IN" smtClean="0"/>
              <a:pPr/>
              <a:t>16</a:t>
            </a:fld>
            <a:endParaRPr lang="hi-IN"/>
          </a:p>
        </p:txBody>
      </p:sp>
    </p:spTree>
    <p:extLst>
      <p:ext uri="{BB962C8B-B14F-4D97-AF65-F5344CB8AC3E}">
        <p14:creationId xmlns:p14="http://schemas.microsoft.com/office/powerpoint/2010/main" val="82174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889EB10-BE7F-44D3-A9EF-426C83F0E9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457DC-2ED3-474A-817C-1C4C9E435B69}" type="datetimeFigureOut">
              <a:rPr lang="en-IN" smtClean="0"/>
              <a:pPr/>
              <a:t>18-06-2018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A9AA8AB-42C1-494C-95CD-AB17B9CD1F63}"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457DC-2ED3-474A-817C-1C4C9E435B69}" type="datetimeFigureOut">
              <a:rPr lang="en-IN" smtClean="0"/>
              <a:pPr/>
              <a:t>18-06-2018</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AA8AB-42C1-494C-95CD-AB17B9CD1F63}"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ate1.jpg"/>
          <p:cNvPicPr>
            <a:picLocks noChangeAspect="1"/>
          </p:cNvPicPr>
          <p:nvPr/>
        </p:nvPicPr>
        <p:blipFill>
          <a:blip r:embed="rId2" cstate="print"/>
          <a:stretch>
            <a:fillRect/>
          </a:stretch>
        </p:blipFill>
        <p:spPr>
          <a:xfrm>
            <a:off x="642910" y="2285993"/>
            <a:ext cx="2242395" cy="2500330"/>
          </a:xfrm>
          <a:prstGeom prst="rect">
            <a:avLst/>
          </a:prstGeom>
          <a:noFill/>
          <a:ln>
            <a:noFill/>
          </a:ln>
          <a:effectLst>
            <a:outerShdw blurRad="50800" dist="50800" dir="5400000" algn="ctr" rotWithShape="0">
              <a:srgbClr val="000000">
                <a:alpha val="46000"/>
              </a:srgbClr>
            </a:outerShdw>
          </a:effectLst>
        </p:spPr>
      </p:pic>
      <p:sp>
        <p:nvSpPr>
          <p:cNvPr id="3074" name="Rectangle 2"/>
          <p:cNvSpPr>
            <a:spLocks noGrp="1" noChangeArrowheads="1"/>
          </p:cNvSpPr>
          <p:nvPr>
            <p:ph type="title"/>
          </p:nvPr>
        </p:nvSpPr>
        <p:spPr>
          <a:xfrm>
            <a:off x="457200" y="990600"/>
            <a:ext cx="8229600" cy="2133600"/>
          </a:xfrm>
        </p:spPr>
        <p:txBody>
          <a:bodyPr>
            <a:normAutofit/>
          </a:bodyPr>
          <a:lstStyle/>
          <a:p>
            <a:pPr fontAlgn="auto">
              <a:spcAft>
                <a:spcPts val="0"/>
              </a:spcAft>
              <a:defRPr/>
            </a:pP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smtClean="0">
              <a:solidFill>
                <a:srgbClr val="FF3300"/>
              </a:solidFill>
              <a:latin typeface="Times New Roman" pitchFamily="18" charset="0"/>
              <a:cs typeface="Times New Roman" pitchFamily="18" charset="0"/>
            </a:endParaRPr>
          </a:p>
        </p:txBody>
      </p:sp>
      <p:pic>
        <p:nvPicPr>
          <p:cNvPr id="6" name="Picture 5" descr="MDM Logo 6 cm.jpg"/>
          <p:cNvPicPr>
            <a:picLocks noChangeAspect="1"/>
          </p:cNvPicPr>
          <p:nvPr/>
        </p:nvPicPr>
        <p:blipFill>
          <a:blip r:embed="rId3" cstate="print"/>
          <a:stretch>
            <a:fillRect/>
          </a:stretch>
        </p:blipFill>
        <p:spPr>
          <a:xfrm>
            <a:off x="3352800" y="2276987"/>
            <a:ext cx="2286000" cy="2904613"/>
          </a:xfrm>
          <a:prstGeom prst="rect">
            <a:avLst/>
          </a:prstGeom>
        </p:spPr>
      </p:pic>
      <p:sp>
        <p:nvSpPr>
          <p:cNvPr id="7" name="Rectangle 6"/>
          <p:cNvSpPr/>
          <p:nvPr/>
        </p:nvSpPr>
        <p:spPr>
          <a:xfrm>
            <a:off x="1835696" y="5373216"/>
            <a:ext cx="5607624"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latin typeface="Algerian" pitchFamily="82" charset="0"/>
              </a:rPr>
              <a:t>Annual Work Plan &amp; Budget</a:t>
            </a:r>
          </a:p>
          <a:p>
            <a:pPr algn="ctr"/>
            <a:r>
              <a:rPr lang="en-US" sz="2800" b="1" spc="50" dirty="0" smtClean="0">
                <a:ln w="11430"/>
                <a:effectLst>
                  <a:outerShdw blurRad="76200" dist="50800" dir="5400000" algn="tl" rotWithShape="0">
                    <a:srgbClr val="000000">
                      <a:alpha val="65000"/>
                    </a:srgbClr>
                  </a:outerShdw>
                </a:effectLst>
                <a:latin typeface="Algerian" pitchFamily="82" charset="0"/>
              </a:rPr>
              <a:t>2018-19</a:t>
            </a:r>
            <a:endParaRPr lang="en-US" sz="2800" b="1" cap="none" spc="50" dirty="0">
              <a:ln w="11430"/>
              <a:effectLst>
                <a:outerShdw blurRad="76200" dist="50800" dir="5400000" algn="tl" rotWithShape="0">
                  <a:srgbClr val="000000">
                    <a:alpha val="65000"/>
                  </a:srgbClr>
                </a:outerShdw>
              </a:effectLst>
              <a:latin typeface="Algerian" pitchFamily="82" charset="0"/>
            </a:endParaRPr>
          </a:p>
        </p:txBody>
      </p:sp>
      <p:sp>
        <p:nvSpPr>
          <p:cNvPr id="8" name="TextBox 7"/>
          <p:cNvSpPr txBox="1"/>
          <p:nvPr/>
        </p:nvSpPr>
        <p:spPr>
          <a:xfrm>
            <a:off x="457200" y="381000"/>
            <a:ext cx="8229600" cy="1569660"/>
          </a:xfrm>
          <a:prstGeom prst="rect">
            <a:avLst/>
          </a:prstGeom>
          <a:noFill/>
        </p:spPr>
        <p:txBody>
          <a:bodyPr wrap="square" rtlCol="0">
            <a:spAutoFit/>
          </a:bodyPr>
          <a:lstStyle/>
          <a:p>
            <a:pPr algn="ctr"/>
            <a:r>
              <a:rPr lang="en-US" sz="4800" i="1" u="sng" dirty="0" smtClean="0"/>
              <a:t>Mid Day Meal Scheme In Chhattisgarh</a:t>
            </a:r>
            <a:endParaRPr lang="en-IN" sz="4800" i="1" u="sng" dirty="0"/>
          </a:p>
        </p:txBody>
      </p:sp>
      <p:sp>
        <p:nvSpPr>
          <p:cNvPr id="11" name="Slide Number Placeholder 9"/>
          <p:cNvSpPr txBox="1">
            <a:spLocks/>
          </p:cNvSpPr>
          <p:nvPr/>
        </p:nvSpPr>
        <p:spPr>
          <a:xfrm>
            <a:off x="8534400" y="6453336"/>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1026" name="Picture 2" descr="E:\Office\DPI\MDM\Magzine Photo\DSC06253.JPG"/>
          <p:cNvPicPr>
            <a:picLocks noChangeAspect="1" noChangeArrowheads="1"/>
          </p:cNvPicPr>
          <p:nvPr/>
        </p:nvPicPr>
        <p:blipFill>
          <a:blip r:embed="rId4" cstate="print">
            <a:lum bright="20000"/>
          </a:blip>
          <a:srcRect/>
          <a:stretch>
            <a:fillRect/>
          </a:stretch>
        </p:blipFill>
        <p:spPr bwMode="auto">
          <a:xfrm>
            <a:off x="5868144" y="2348880"/>
            <a:ext cx="3072341" cy="2304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87362"/>
          </a:xfrm>
        </p:spPr>
        <p:txBody>
          <a:bodyPr>
            <a:noAutofit/>
          </a:bodyPr>
          <a:lstStyle/>
          <a:p>
            <a:pPr fontAlgn="auto">
              <a:spcAft>
                <a:spcPts val="0"/>
              </a:spcAft>
              <a:defRPr/>
            </a:pPr>
            <a:r>
              <a:rPr lang="en-US" sz="3200" b="1" dirty="0" smtClean="0">
                <a:latin typeface="Times New Roman" pitchFamily="18" charset="0"/>
                <a:cs typeface="Times New Roman" pitchFamily="18" charset="0"/>
              </a:rPr>
              <a:t>MDM Coverage</a:t>
            </a:r>
          </a:p>
        </p:txBody>
      </p:sp>
      <p:graphicFrame>
        <p:nvGraphicFramePr>
          <p:cNvPr id="22794" name="Group 266"/>
          <p:cNvGraphicFramePr>
            <a:graphicFrameLocks noGrp="1"/>
          </p:cNvGraphicFramePr>
          <p:nvPr>
            <p:ph type="tbl" idx="1"/>
            <p:extLst>
              <p:ext uri="{D42A27DB-BD31-4B8C-83A1-F6EECF244321}">
                <p14:modId xmlns:p14="http://schemas.microsoft.com/office/powerpoint/2010/main" val="3127008203"/>
              </p:ext>
            </p:extLst>
          </p:nvPr>
        </p:nvGraphicFramePr>
        <p:xfrm>
          <a:off x="251520" y="1143000"/>
          <a:ext cx="8392445" cy="4109318"/>
        </p:xfrm>
        <a:graphic>
          <a:graphicData uri="http://schemas.openxmlformats.org/drawingml/2006/table">
            <a:tbl>
              <a:tblPr/>
              <a:tblGrid>
                <a:gridCol w="1008112"/>
                <a:gridCol w="1584176"/>
                <a:gridCol w="1512168"/>
                <a:gridCol w="2448272"/>
                <a:gridCol w="1839717"/>
              </a:tblGrid>
              <a:tr h="13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dobe Hebrew" pitchFamily="18" charset="-79"/>
                          <a:cs typeface="Adobe Hebrew" pitchFamily="18" charset="-79"/>
                        </a:rPr>
                        <a:t>S.NO.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dobe Hebrew" pitchFamily="18" charset="-79"/>
                          <a:cs typeface="Adobe Hebrew" pitchFamily="18" charset="-79"/>
                        </a:rPr>
                        <a:t>Particulars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dobe Hebrew" pitchFamily="18" charset="-79"/>
                          <a:cs typeface="Adobe Hebrew" pitchFamily="18" charset="-79"/>
                        </a:rPr>
                        <a:t>Number of Schools which are eligible for MDM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dobe Hebrew" pitchFamily="18" charset="-79"/>
                          <a:cs typeface="Adobe Hebrew" pitchFamily="18" charset="-79"/>
                        </a:rPr>
                        <a:t>Covered under MDM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dobe Hebrew" pitchFamily="18" charset="-79"/>
                          <a:cs typeface="Adobe Hebrew" pitchFamily="18" charset="-79"/>
                        </a:rPr>
                        <a:t>Proposal for 2018-19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lgerian" pitchFamily="82" charset="0"/>
                          <a:cs typeface="Arial" pitchFamily="34" charset="0"/>
                        </a:rPr>
                        <a:t>PRIMARY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31,278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31,278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31,278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lgerian" pitchFamily="82" charset="0"/>
                          <a:cs typeface="Arial" pitchFamily="34" charset="0"/>
                        </a:rPr>
                        <a:t>UPPER PRIMARY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13,555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13,555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13,555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5"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5"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
          <p:cNvSpPr>
            <a:spLocks noGrp="1" noChangeArrowheads="1"/>
          </p:cNvSpPr>
          <p:nvPr>
            <p:ph type="title"/>
          </p:nvPr>
        </p:nvSpPr>
        <p:spPr>
          <a:xfrm>
            <a:off x="590872" y="274638"/>
            <a:ext cx="8229600" cy="715962"/>
          </a:xfrm>
        </p:spPr>
        <p:txBody>
          <a:bodyPr>
            <a:normAutofit fontScale="90000"/>
          </a:bodyPr>
          <a:lstStyle/>
          <a:p>
            <a:pPr algn="ctr" fontAlgn="auto">
              <a:spcAft>
                <a:spcPts val="0"/>
              </a:spcAft>
              <a:defRPr/>
            </a:pPr>
            <a:r>
              <a:rPr lang="en-US" sz="3200" b="1" dirty="0" smtClean="0">
                <a:latin typeface="Arial" pitchFamily="34" charset="0"/>
                <a:cs typeface="Arial" pitchFamily="34" charset="0"/>
              </a:rPr>
              <a:t>MDM  ENROLLMENT AND BENEFICIARIES </a:t>
            </a:r>
          </a:p>
        </p:txBody>
      </p:sp>
      <p:graphicFrame>
        <p:nvGraphicFramePr>
          <p:cNvPr id="28816" name="Group 144"/>
          <p:cNvGraphicFramePr>
            <a:graphicFrameLocks noGrp="1"/>
          </p:cNvGraphicFramePr>
          <p:nvPr>
            <p:ph type="tbl" idx="1"/>
            <p:extLst>
              <p:ext uri="{D42A27DB-BD31-4B8C-83A1-F6EECF244321}">
                <p14:modId xmlns:p14="http://schemas.microsoft.com/office/powerpoint/2010/main" val="2813582040"/>
              </p:ext>
            </p:extLst>
          </p:nvPr>
        </p:nvGraphicFramePr>
        <p:xfrm>
          <a:off x="457200" y="1188721"/>
          <a:ext cx="8229599" cy="3291840"/>
        </p:xfrm>
        <a:graphic>
          <a:graphicData uri="http://schemas.openxmlformats.org/drawingml/2006/table">
            <a:tbl>
              <a:tblPr/>
              <a:tblGrid>
                <a:gridCol w="498763"/>
                <a:gridCol w="1177637"/>
                <a:gridCol w="1438268"/>
                <a:gridCol w="1571636"/>
                <a:gridCol w="1785950"/>
                <a:gridCol w="1757345"/>
              </a:tblGrid>
              <a:tr h="1402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Stage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Enrollment as on 30-09-2017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MDM-PAB approval for 2017-18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Average  number of beneficiaries during 1/4/17 to 31/03/18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Average  number of children Proposed for 2018-19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6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pitchFamily="18" charset="0"/>
                          <a:cs typeface="Times New Roman" pitchFamily="18"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PRIMARY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18,94,494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17,50,000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15,78,895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17,00,000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UPPER PRIMARY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12,35,786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11,11,000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10,08,263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11,00,000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600" b="1" i="0" u="none" strike="noStrike" dirty="0" smtClean="0">
                          <a:solidFill>
                            <a:srgbClr val="000000"/>
                          </a:solidFill>
                          <a:latin typeface="Arial"/>
                        </a:rPr>
                        <a:t>31,30,270</a:t>
                      </a:r>
                      <a:endParaRPr lang="en-US" sz="1600" b="1" i="0" u="none" strike="noStrike"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28,61,000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25,87,155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28,00,000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3"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5"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IN" dirty="0" smtClean="0"/>
              <a:t>Coverage of MDM Days</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820624844"/>
              </p:ext>
            </p:extLst>
          </p:nvPr>
        </p:nvGraphicFramePr>
        <p:xfrm>
          <a:off x="1785918" y="1471775"/>
          <a:ext cx="5889836" cy="2528729"/>
        </p:xfrm>
        <a:graphic>
          <a:graphicData uri="http://schemas.openxmlformats.org/drawingml/2006/table">
            <a:tbl>
              <a:tblPr/>
              <a:tblGrid>
                <a:gridCol w="1514529"/>
                <a:gridCol w="2173020"/>
                <a:gridCol w="2202287"/>
              </a:tblGrid>
              <a:tr h="432048">
                <a:tc rowSpan="2">
                  <a:txBody>
                    <a:bodyPr/>
                    <a:lstStyle/>
                    <a:p>
                      <a:pPr algn="ctr" fontAlgn="ctr"/>
                      <a:r>
                        <a:rPr lang="en-IN" sz="2000" b="0" i="0" u="none" strike="noStrike" dirty="0">
                          <a:solidFill>
                            <a:srgbClr val="000000"/>
                          </a:solidFill>
                          <a:latin typeface="Arial"/>
                        </a:rPr>
                        <a:t>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IN" sz="2000" b="0" i="0" u="none" strike="noStrike" dirty="0" smtClean="0">
                          <a:solidFill>
                            <a:srgbClr val="000000"/>
                          </a:solidFill>
                          <a:latin typeface="Arial"/>
                        </a:rPr>
                        <a:t>2017-18</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2246">
                <a:tc vMerge="1">
                  <a:txBody>
                    <a:bodyPr/>
                    <a:lstStyle/>
                    <a:p>
                      <a:pPr algn="ctr" fontAlgn="ct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a:solidFill>
                            <a:srgbClr val="000000"/>
                          </a:solidFill>
                          <a:latin typeface="Arial"/>
                        </a:rPr>
                        <a:t>Approved </a:t>
                      </a:r>
                      <a:r>
                        <a:rPr lang="en-IN" sz="2000" b="0" i="0" u="none" strike="noStrike" dirty="0" smtClean="0">
                          <a:solidFill>
                            <a:srgbClr val="000000"/>
                          </a:solidFill>
                          <a:latin typeface="Arial"/>
                        </a:rPr>
                        <a:t>from 1</a:t>
                      </a:r>
                      <a:r>
                        <a:rPr lang="en-IN" sz="2000" b="0" i="0" u="none" strike="noStrike" baseline="30000" dirty="0" smtClean="0">
                          <a:solidFill>
                            <a:srgbClr val="000000"/>
                          </a:solidFill>
                          <a:latin typeface="Arial"/>
                        </a:rPr>
                        <a:t>st</a:t>
                      </a:r>
                      <a:r>
                        <a:rPr lang="en-IN" sz="2000" b="0" i="0" u="none" strike="noStrike" dirty="0" smtClean="0">
                          <a:solidFill>
                            <a:srgbClr val="000000"/>
                          </a:solidFill>
                          <a:latin typeface="Arial"/>
                        </a:rPr>
                        <a:t> </a:t>
                      </a:r>
                      <a:r>
                        <a:rPr lang="en-IN" sz="2000" b="0" i="0" u="none" strike="noStrike" dirty="0">
                          <a:solidFill>
                            <a:srgbClr val="000000"/>
                          </a:solidFill>
                          <a:latin typeface="Arial"/>
                        </a:rPr>
                        <a:t>April </a:t>
                      </a:r>
                      <a:r>
                        <a:rPr lang="en-IN" sz="2000" b="0" i="0" u="none" strike="noStrike" dirty="0" smtClean="0">
                          <a:solidFill>
                            <a:srgbClr val="000000"/>
                          </a:solidFill>
                          <a:latin typeface="Arial"/>
                        </a:rPr>
                        <a:t>2017 </a:t>
                      </a:r>
                      <a:r>
                        <a:rPr lang="en-IN" sz="2000" b="0" i="0" u="none" strike="noStrike" dirty="0">
                          <a:solidFill>
                            <a:srgbClr val="000000"/>
                          </a:solidFill>
                          <a:latin typeface="Arial"/>
                        </a:rPr>
                        <a:t>to 31</a:t>
                      </a:r>
                      <a:r>
                        <a:rPr lang="en-IN" sz="2000" b="0" i="0" u="none" strike="noStrike" baseline="30000" dirty="0">
                          <a:solidFill>
                            <a:srgbClr val="000000"/>
                          </a:solidFill>
                          <a:latin typeface="Arial"/>
                        </a:rPr>
                        <a:t>st</a:t>
                      </a:r>
                      <a:r>
                        <a:rPr lang="en-IN" sz="2000" b="0" i="0" u="none" strike="noStrike" dirty="0">
                          <a:solidFill>
                            <a:srgbClr val="000000"/>
                          </a:solidFill>
                          <a:latin typeface="Arial"/>
                        </a:rPr>
                        <a:t> </a:t>
                      </a:r>
                      <a:r>
                        <a:rPr lang="en-IN" sz="2000" b="0" i="0" u="none" strike="noStrike" dirty="0" smtClean="0">
                          <a:solidFill>
                            <a:srgbClr val="000000"/>
                          </a:solidFill>
                          <a:latin typeface="Arial"/>
                        </a:rPr>
                        <a:t>March 2018</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smtClean="0">
                          <a:solidFill>
                            <a:srgbClr val="000000"/>
                          </a:solidFill>
                          <a:latin typeface="Arial"/>
                        </a:rPr>
                        <a:t>Actual MDM Days (Average)</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835">
                <a:tc>
                  <a:txBody>
                    <a:bodyPr/>
                    <a:lstStyle/>
                    <a:p>
                      <a:pPr algn="ctr" fontAlgn="ctr"/>
                      <a:r>
                        <a:rPr lang="en-IN" sz="2000" b="0" i="0" u="none" strike="noStrike" dirty="0">
                          <a:solidFill>
                            <a:srgbClr val="000000"/>
                          </a:solidFill>
                          <a:latin typeface="Arial"/>
                        </a:rPr>
                        <a:t>Primary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smtClean="0">
                          <a:solidFill>
                            <a:srgbClr val="000000"/>
                          </a:solidFill>
                          <a:latin typeface="Arial"/>
                        </a:rPr>
                        <a:t>240</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smtClean="0">
                          <a:solidFill>
                            <a:srgbClr val="000000"/>
                          </a:solidFill>
                          <a:latin typeface="Arial"/>
                        </a:rPr>
                        <a:t>233</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387">
                <a:tc>
                  <a:txBody>
                    <a:bodyPr/>
                    <a:lstStyle/>
                    <a:p>
                      <a:pPr algn="ctr" fontAlgn="ctr"/>
                      <a:r>
                        <a:rPr lang="en-IN" sz="2000" b="0" i="0" u="none" strike="noStrike" dirty="0">
                          <a:solidFill>
                            <a:srgbClr val="000000"/>
                          </a:solidFill>
                          <a:latin typeface="Arial"/>
                        </a:rPr>
                        <a:t>Upper Primary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smtClean="0">
                          <a:solidFill>
                            <a:srgbClr val="000000"/>
                          </a:solidFill>
                          <a:latin typeface="Arial"/>
                        </a:rPr>
                        <a:t>240</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000" b="0" i="0" u="none" strike="noStrike" dirty="0" smtClean="0">
                          <a:solidFill>
                            <a:srgbClr val="000000"/>
                          </a:solidFill>
                          <a:latin typeface="Arial"/>
                        </a:rPr>
                        <a:t>233</a:t>
                      </a:r>
                      <a:endParaRPr lang="en-IN" sz="2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6"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6"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7488832" cy="646331"/>
          </a:xfrm>
          <a:prstGeom prst="rect">
            <a:avLst/>
          </a:prstGeom>
          <a:noFill/>
        </p:spPr>
        <p:txBody>
          <a:bodyPr wrap="square" rtlCol="0">
            <a:spAutoFit/>
          </a:bodyPr>
          <a:lstStyle/>
          <a:p>
            <a:pPr algn="ctr"/>
            <a:r>
              <a:rPr lang="en-IN" sz="3600" dirty="0" smtClean="0">
                <a:solidFill>
                  <a:srgbClr val="7030A0"/>
                </a:solidFill>
              </a:rPr>
              <a:t>Implementation Agency in State</a:t>
            </a:r>
            <a:endParaRPr lang="en-IN" sz="3600" dirty="0">
              <a:solidFill>
                <a:srgbClr val="7030A0"/>
              </a:solidFill>
            </a:endParaRPr>
          </a:p>
        </p:txBody>
      </p:sp>
      <p:pic>
        <p:nvPicPr>
          <p:cNvPr id="7" name="Picture 6"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5"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626256043"/>
              </p:ext>
            </p:extLst>
          </p:nvPr>
        </p:nvGraphicFramePr>
        <p:xfrm>
          <a:off x="899592" y="1844823"/>
          <a:ext cx="7200801" cy="2964902"/>
        </p:xfrm>
        <a:graphic>
          <a:graphicData uri="http://schemas.openxmlformats.org/drawingml/2006/table">
            <a:tbl>
              <a:tblPr/>
              <a:tblGrid>
                <a:gridCol w="3391681"/>
                <a:gridCol w="1904560"/>
                <a:gridCol w="1904560"/>
              </a:tblGrid>
              <a:tr h="868872">
                <a:tc>
                  <a:txBody>
                    <a:bodyPr/>
                    <a:lstStyle/>
                    <a:p>
                      <a:pPr algn="l" fontAlgn="b"/>
                      <a:r>
                        <a:rPr lang="en-IN" sz="2800" b="0" i="0" u="none" strike="noStrike" dirty="0">
                          <a:solidFill>
                            <a:srgbClr val="000000"/>
                          </a:solidFill>
                          <a:latin typeface="Calibri"/>
                        </a:rPr>
                        <a:t>Name of </a:t>
                      </a:r>
                      <a:r>
                        <a:rPr lang="en-IN" sz="2800" b="0" i="0" u="none" strike="noStrike" dirty="0" smtClean="0">
                          <a:solidFill>
                            <a:srgbClr val="000000"/>
                          </a:solidFill>
                          <a:latin typeface="Calibri"/>
                        </a:rPr>
                        <a:t>Implementing  Agency</a:t>
                      </a:r>
                      <a:endParaRPr lang="en-IN" sz="28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800" b="0" i="0" u="none" strike="noStrike" dirty="0">
                          <a:solidFill>
                            <a:srgbClr val="000000"/>
                          </a:solidFill>
                          <a:latin typeface="Calibri"/>
                        </a:rPr>
                        <a:t>Number of agency</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800" b="0" i="0" u="none" strike="noStrike" dirty="0">
                          <a:solidFill>
                            <a:srgbClr val="000000"/>
                          </a:solidFill>
                          <a:latin typeface="Calibri"/>
                        </a:rPr>
                        <a:t>Schools Covered</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979">
                <a:tc>
                  <a:txBody>
                    <a:bodyPr/>
                    <a:lstStyle/>
                    <a:p>
                      <a:pPr algn="l" fontAlgn="b"/>
                      <a:r>
                        <a:rPr lang="en-IN" sz="2400" b="0" i="0" u="none" strike="noStrike" dirty="0">
                          <a:solidFill>
                            <a:srgbClr val="000000"/>
                          </a:solidFill>
                          <a:latin typeface="Calibri"/>
                        </a:rPr>
                        <a:t>Women's Self Help Group</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42405</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42405</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990">
                <a:tc>
                  <a:txBody>
                    <a:bodyPr/>
                    <a:lstStyle/>
                    <a:p>
                      <a:pPr algn="l" fontAlgn="b"/>
                      <a:r>
                        <a:rPr lang="en-IN" sz="2400" b="0" i="0" u="none" strike="noStrike" dirty="0">
                          <a:solidFill>
                            <a:srgbClr val="000000"/>
                          </a:solidFill>
                          <a:latin typeface="Calibri"/>
                        </a:rPr>
                        <a:t>Gram </a:t>
                      </a:r>
                      <a:r>
                        <a:rPr lang="en-IN" sz="2400" b="0" i="0" u="none" strike="noStrike" dirty="0" err="1" smtClean="0">
                          <a:solidFill>
                            <a:srgbClr val="000000"/>
                          </a:solidFill>
                          <a:latin typeface="Calibri"/>
                        </a:rPr>
                        <a:t>Panchayat</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38</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38</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990">
                <a:tc>
                  <a:txBody>
                    <a:bodyPr/>
                    <a:lstStyle/>
                    <a:p>
                      <a:pPr algn="l" fontAlgn="b"/>
                      <a:r>
                        <a:rPr lang="en-IN" sz="2400" b="0" i="0" u="none" strike="noStrike" dirty="0">
                          <a:solidFill>
                            <a:srgbClr val="000000"/>
                          </a:solidFill>
                          <a:latin typeface="Calibri"/>
                        </a:rPr>
                        <a:t>NGO</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a:solidFill>
                            <a:srgbClr val="000000"/>
                          </a:solidFill>
                          <a:latin typeface="Calibri"/>
                        </a:rPr>
                        <a:t>5</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675</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922">
                <a:tc>
                  <a:txBody>
                    <a:bodyPr/>
                    <a:lstStyle/>
                    <a:p>
                      <a:pPr algn="l" fontAlgn="b"/>
                      <a:r>
                        <a:rPr lang="en-IN" sz="2400" b="0" i="0" u="none" strike="noStrike" dirty="0">
                          <a:solidFill>
                            <a:srgbClr val="000000"/>
                          </a:solidFill>
                          <a:latin typeface="Calibri"/>
                        </a:rPr>
                        <a:t>Others (SMC,HM,VEC etc.)</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1715</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1715</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826">
                <a:tc>
                  <a:txBody>
                    <a:bodyPr/>
                    <a:lstStyle/>
                    <a:p>
                      <a:pPr algn="ctr" fontAlgn="ctr"/>
                      <a:r>
                        <a:rPr lang="en-IN" sz="2400" b="0" i="0" u="none" strike="noStrike">
                          <a:solidFill>
                            <a:srgbClr val="000000"/>
                          </a:solidFill>
                          <a:latin typeface="Calibri"/>
                        </a:rPr>
                        <a:t>Total</a:t>
                      </a:r>
                    </a:p>
                  </a:txBody>
                  <a:tcPr marL="8283" marR="8283" marT="82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400" b="0" i="0" u="none" strike="noStrike" dirty="0">
                          <a:solidFill>
                            <a:srgbClr val="000000"/>
                          </a:solidFill>
                          <a:latin typeface="Calibri"/>
                        </a:rPr>
                        <a:t> </a:t>
                      </a: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0000"/>
                          </a:solidFill>
                          <a:latin typeface="Calibri"/>
                        </a:rPr>
                        <a:t>44833</a:t>
                      </a:r>
                      <a:endParaRPr lang="en-IN" sz="2400" b="0" i="0" u="none" strike="noStrike" dirty="0">
                        <a:solidFill>
                          <a:srgbClr val="000000"/>
                        </a:solidFill>
                        <a:latin typeface="Calibri"/>
                      </a:endParaRPr>
                    </a:p>
                  </a:txBody>
                  <a:tcPr marL="8283" marR="8283" marT="8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Drought affected areas</a:t>
            </a:r>
            <a:endParaRPr lang="en-US" b="1" u="sng" dirty="0"/>
          </a:p>
        </p:txBody>
      </p:sp>
      <p:sp>
        <p:nvSpPr>
          <p:cNvPr id="4" name="TextBox 3"/>
          <p:cNvSpPr txBox="1"/>
          <p:nvPr/>
        </p:nvSpPr>
        <p:spPr>
          <a:xfrm>
            <a:off x="428596" y="1500174"/>
            <a:ext cx="8286808" cy="2677656"/>
          </a:xfrm>
          <a:prstGeom prst="rect">
            <a:avLst/>
          </a:prstGeom>
          <a:noFill/>
        </p:spPr>
        <p:txBody>
          <a:bodyPr wrap="square" rtlCol="0">
            <a:spAutoFit/>
          </a:bodyPr>
          <a:lstStyle/>
          <a:p>
            <a:pPr algn="just"/>
            <a:r>
              <a:rPr lang="en-US" sz="3600" dirty="0" smtClean="0"/>
              <a:t>	In Chhattisgarh out of 146 blocks, 96 blocks have been declared drought affected blocks during revenue year 2017-18. </a:t>
            </a:r>
          </a:p>
          <a:p>
            <a:pPr algn="just"/>
            <a:r>
              <a:rPr lang="en-US" sz="2400" dirty="0" smtClean="0"/>
              <a:t>(1</a:t>
            </a:r>
            <a:r>
              <a:rPr lang="en-US" sz="2400" baseline="30000" dirty="0" smtClean="0"/>
              <a:t>st</a:t>
            </a:r>
            <a:r>
              <a:rPr lang="en-US" sz="2400" dirty="0" smtClean="0"/>
              <a:t>  Oct 2017 – 30</a:t>
            </a:r>
            <a:r>
              <a:rPr lang="en-US" sz="2400" baseline="30000" dirty="0" smtClean="0"/>
              <a:t>th</a:t>
            </a:r>
            <a:r>
              <a:rPr lang="en-US" sz="2400" dirty="0" smtClean="0"/>
              <a:t>  Sept. 2018)</a:t>
            </a:r>
          </a:p>
          <a:p>
            <a:pPr algn="just"/>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4232509985"/>
              </p:ext>
            </p:extLst>
          </p:nvPr>
        </p:nvGraphicFramePr>
        <p:xfrm>
          <a:off x="1098899" y="3714551"/>
          <a:ext cx="6929485" cy="2666777"/>
        </p:xfrm>
        <a:graphic>
          <a:graphicData uri="http://schemas.openxmlformats.org/drawingml/2006/table">
            <a:tbl>
              <a:tblPr/>
              <a:tblGrid>
                <a:gridCol w="1699408"/>
                <a:gridCol w="1911835"/>
                <a:gridCol w="3318242"/>
              </a:tblGrid>
              <a:tr h="517926">
                <a:tc>
                  <a:txBody>
                    <a:bodyPr/>
                    <a:lstStyle/>
                    <a:p>
                      <a:pPr algn="ctr" fontAlgn="b"/>
                      <a:r>
                        <a:rPr lang="en-US" sz="2800" b="0" i="0" u="none" strike="noStrike" dirty="0">
                          <a:solidFill>
                            <a:srgbClr val="000000"/>
                          </a:solidFill>
                          <a:latin typeface="Calibri"/>
                        </a:rPr>
                        <a:t>School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No. of Days </a:t>
                      </a:r>
                      <a:r>
                        <a:rPr lang="en-US" sz="2800" b="0" i="0" u="none" strike="noStrike" dirty="0" smtClean="0">
                          <a:solidFill>
                            <a:srgbClr val="000000"/>
                          </a:solidFill>
                          <a:latin typeface="Calibri"/>
                        </a:rPr>
                        <a:t>Proposed</a:t>
                      </a:r>
                      <a:endParaRPr lang="en-US" sz="2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7960">
                <a:tc>
                  <a:txBody>
                    <a:bodyPr/>
                    <a:lstStyle/>
                    <a:p>
                      <a:pPr algn="ctr" fontAlgn="b"/>
                      <a:r>
                        <a:rPr lang="en-US" sz="2800" b="0" i="0" u="none" strike="noStrike" dirty="0" smtClean="0">
                          <a:solidFill>
                            <a:srgbClr val="000000"/>
                          </a:solidFill>
                          <a:latin typeface="Calibri"/>
                        </a:rPr>
                        <a:t>Primary</a:t>
                      </a:r>
                      <a:r>
                        <a:rPr lang="en-US" sz="2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latin typeface="Arial"/>
                        </a:rPr>
                        <a:t>13,54,738</a:t>
                      </a:r>
                      <a:endParaRPr lang="en-US" sz="2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smtClean="0">
                          <a:solidFill>
                            <a:srgbClr val="000000"/>
                          </a:solidFill>
                          <a:latin typeface="Calibri"/>
                        </a:rPr>
                        <a:t>46</a:t>
                      </a:r>
                      <a:r>
                        <a:rPr lang="en-US" sz="2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926">
                <a:tc>
                  <a:txBody>
                    <a:bodyPr/>
                    <a:lstStyle/>
                    <a:p>
                      <a:pPr algn="ctr" fontAlgn="b"/>
                      <a:r>
                        <a:rPr lang="en-US" sz="2800" b="0" i="0" u="none" strike="noStrike" dirty="0" smtClean="0">
                          <a:solidFill>
                            <a:srgbClr val="000000"/>
                          </a:solidFill>
                          <a:latin typeface="Calibri"/>
                        </a:rPr>
                        <a:t>Upper Primary</a:t>
                      </a:r>
                      <a:r>
                        <a:rPr lang="en-US" sz="2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latin typeface="Arial"/>
                        </a:rPr>
                        <a:t>9,04,505</a:t>
                      </a:r>
                      <a:endParaRPr lang="en-US" sz="2400" b="0" i="0" u="none" strike="noStrike" dirty="0">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smtClean="0">
                          <a:solidFill>
                            <a:srgbClr val="000000"/>
                          </a:solidFill>
                          <a:latin typeface="Calibri"/>
                        </a:rPr>
                        <a:t>46</a:t>
                      </a:r>
                      <a:endParaRPr lang="en-US" sz="2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926">
                <a:tc>
                  <a:txBody>
                    <a:bodyPr/>
                    <a:lstStyle/>
                    <a:p>
                      <a:pPr algn="ctr" fontAlgn="b"/>
                      <a:r>
                        <a:rPr lang="en-US" sz="2800" b="0" i="0" u="none" strike="noStrike" dirty="0">
                          <a:solidFill>
                            <a:srgbClr val="000000"/>
                          </a:solidFill>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0" i="0" u="none" strike="noStrike" dirty="0" smtClean="0">
                          <a:solidFill>
                            <a:srgbClr val="000000"/>
                          </a:solidFill>
                          <a:latin typeface="Calibri"/>
                        </a:rPr>
                        <a:t>22,59,243</a:t>
                      </a:r>
                      <a:endParaRPr lang="en-US" sz="2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smtClean="0">
                          <a:solidFill>
                            <a:srgbClr val="000000"/>
                          </a:solidFill>
                          <a:latin typeface="Calibri"/>
                        </a:rPr>
                        <a:t>46</a:t>
                      </a:r>
                      <a:endParaRPr lang="en-US" sz="2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0677162"/>
              </p:ext>
            </p:extLst>
          </p:nvPr>
        </p:nvGraphicFramePr>
        <p:xfrm>
          <a:off x="683568" y="1412776"/>
          <a:ext cx="7992888" cy="5002358"/>
        </p:xfrm>
        <a:graphic>
          <a:graphicData uri="http://schemas.openxmlformats.org/drawingml/2006/table">
            <a:tbl>
              <a:tblPr/>
              <a:tblGrid>
                <a:gridCol w="2880319"/>
                <a:gridCol w="1225399"/>
                <a:gridCol w="1333109"/>
                <a:gridCol w="1329925"/>
                <a:gridCol w="1224136"/>
              </a:tblGrid>
              <a:tr h="350351">
                <a:tc rowSpan="2">
                  <a:txBody>
                    <a:bodyPr/>
                    <a:lstStyle/>
                    <a:p>
                      <a:pPr algn="ctr" fontAlgn="ctr"/>
                      <a:r>
                        <a:rPr lang="en-US" sz="3200" b="1" i="0" u="none" strike="noStrike" dirty="0" smtClean="0">
                          <a:solidFill>
                            <a:srgbClr val="000000"/>
                          </a:solidFill>
                          <a:latin typeface="Arial" pitchFamily="34" charset="0"/>
                          <a:cs typeface="Arial" pitchFamily="34" charset="0"/>
                        </a:rPr>
                        <a:t>Particular</a:t>
                      </a:r>
                      <a:endParaRPr lang="en-US" sz="32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IN" sz="2400" b="1" i="0" u="none" strike="noStrike" dirty="0" smtClean="0">
                          <a:solidFill>
                            <a:schemeClr val="accent1">
                              <a:lumMod val="50000"/>
                            </a:schemeClr>
                          </a:solidFill>
                          <a:latin typeface="Arial" pitchFamily="34" charset="0"/>
                        </a:rPr>
                        <a:t>Approved for</a:t>
                      </a:r>
                      <a:r>
                        <a:rPr lang="en-IN" sz="2400" b="1" i="0" u="none" strike="noStrike" baseline="0" dirty="0" smtClean="0">
                          <a:solidFill>
                            <a:schemeClr val="accent1">
                              <a:lumMod val="50000"/>
                            </a:schemeClr>
                          </a:solidFill>
                          <a:latin typeface="Arial" pitchFamily="34" charset="0"/>
                        </a:rPr>
                        <a:t> 2017-18</a:t>
                      </a:r>
                      <a:endParaRPr lang="hi-IN" sz="2400" b="1" i="0" u="none" strike="noStrike" dirty="0">
                        <a:solidFill>
                          <a:schemeClr val="accent1">
                            <a:lumMod val="50000"/>
                          </a:schemeClr>
                        </a:solidFill>
                        <a:latin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i-IN"/>
                    </a:p>
                  </a:txBody>
                  <a:tcPr/>
                </a:tc>
                <a:tc gridSpan="2">
                  <a:txBody>
                    <a:bodyPr/>
                    <a:lstStyle/>
                    <a:p>
                      <a:pPr algn="ctr" fontAlgn="b"/>
                      <a:r>
                        <a:rPr lang="en-IN" sz="2400" b="1" u="none" dirty="0" smtClean="0">
                          <a:latin typeface="Arial" pitchFamily="34" charset="0"/>
                          <a:cs typeface="Arial" pitchFamily="34" charset="0"/>
                        </a:rPr>
                        <a:t>Proposal for 2018-19 </a:t>
                      </a:r>
                      <a:endParaRPr lang="hi-IN" sz="2400" b="1" i="0" u="none" strike="noStrike" dirty="0">
                        <a:solidFill>
                          <a:srgbClr val="002060"/>
                        </a:solidFill>
                        <a:latin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i-IN"/>
                    </a:p>
                  </a:txBody>
                  <a:tcPr/>
                </a:tc>
              </a:tr>
              <a:tr h="700703">
                <a:tc vMerge="1">
                  <a:txBody>
                    <a:bodyPr/>
                    <a:lstStyle/>
                    <a:p>
                      <a:endParaRPr lang="hi-IN"/>
                    </a:p>
                  </a:txBody>
                  <a:tcPr/>
                </a:tc>
                <a:tc>
                  <a:txBody>
                    <a:bodyPr/>
                    <a:lstStyle/>
                    <a:p>
                      <a:pPr algn="ctr" fontAlgn="ctr"/>
                      <a:r>
                        <a:rPr lang="en-US" sz="2000" b="1" i="0" u="none" strike="noStrike" dirty="0" smtClean="0">
                          <a:solidFill>
                            <a:schemeClr val="accent1">
                              <a:lumMod val="50000"/>
                            </a:schemeClr>
                          </a:solidFill>
                          <a:latin typeface="Arial" pitchFamily="34" charset="0"/>
                          <a:cs typeface="Arial" pitchFamily="34" charset="0"/>
                        </a:rPr>
                        <a:t>Primary</a:t>
                      </a:r>
                      <a:endParaRPr lang="en-US" sz="2000" b="1" i="0" u="none" strike="noStrike" dirty="0">
                        <a:solidFill>
                          <a:schemeClr val="accent1">
                            <a:lumMod val="50000"/>
                          </a:schemeClr>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accent1">
                              <a:lumMod val="50000"/>
                            </a:schemeClr>
                          </a:solidFill>
                          <a:latin typeface="Arial" pitchFamily="34" charset="0"/>
                          <a:cs typeface="Arial" pitchFamily="34" charset="0"/>
                        </a:rPr>
                        <a:t> </a:t>
                      </a:r>
                      <a:r>
                        <a:rPr lang="en-US" sz="2000" b="1" i="0" u="none" strike="noStrike" dirty="0" smtClean="0">
                          <a:solidFill>
                            <a:schemeClr val="accent1">
                              <a:lumMod val="50000"/>
                            </a:schemeClr>
                          </a:solidFill>
                          <a:latin typeface="Arial" pitchFamily="34" charset="0"/>
                          <a:cs typeface="Arial" pitchFamily="34" charset="0"/>
                        </a:rPr>
                        <a:t>Upper Primary</a:t>
                      </a:r>
                      <a:endParaRPr lang="en-US" sz="2000" b="1" i="0" u="none" strike="noStrike" dirty="0">
                        <a:solidFill>
                          <a:schemeClr val="accent1">
                            <a:lumMod val="50000"/>
                          </a:schemeClr>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smtClean="0">
                          <a:solidFill>
                            <a:schemeClr val="tx1"/>
                          </a:solidFill>
                          <a:latin typeface="Arial" pitchFamily="34" charset="0"/>
                          <a:cs typeface="Arial" pitchFamily="34" charset="0"/>
                        </a:rPr>
                        <a:t>Primary</a:t>
                      </a:r>
                      <a:endParaRPr lang="en-US" sz="2000" b="1" i="0" u="none" strike="noStrike" dirty="0">
                        <a:solidFill>
                          <a:schemeClr val="tx1"/>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latin typeface="Arial" pitchFamily="34" charset="0"/>
                          <a:cs typeface="Arial" pitchFamily="34" charset="0"/>
                        </a:rPr>
                        <a:t> </a:t>
                      </a:r>
                      <a:r>
                        <a:rPr lang="en-US" sz="2000" b="1" i="0" u="none" strike="noStrike" dirty="0" smtClean="0">
                          <a:solidFill>
                            <a:schemeClr val="tx1"/>
                          </a:solidFill>
                          <a:latin typeface="Arial" pitchFamily="34" charset="0"/>
                          <a:cs typeface="Arial" pitchFamily="34" charset="0"/>
                        </a:rPr>
                        <a:t>Upper Primary</a:t>
                      </a:r>
                      <a:endParaRPr lang="en-US" sz="2000" b="1" i="0" u="none" strike="noStrike" dirty="0">
                        <a:solidFill>
                          <a:schemeClr val="tx1"/>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279">
                <a:tc>
                  <a:txBody>
                    <a:bodyPr/>
                    <a:lstStyle/>
                    <a:p>
                      <a:pPr algn="l" fontAlgn="b"/>
                      <a:r>
                        <a:rPr lang="en-US" sz="2000" b="0" i="0" u="none" strike="noStrike" dirty="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Number of Schools</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31]383</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13]591</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31]278</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13]555</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279">
                <a:tc>
                  <a:txBody>
                    <a:bodyPr/>
                    <a:lstStyle/>
                    <a:p>
                      <a:pPr marL="96838" indent="0" algn="l" fontAlgn="b"/>
                      <a:r>
                        <a:rPr lang="en-US" sz="2000" b="0" i="0" u="none" strike="noStrike" dirty="0" smtClean="0">
                          <a:solidFill>
                            <a:srgbClr val="000000"/>
                          </a:solidFill>
                          <a:latin typeface="Arial" pitchFamily="34" charset="0"/>
                          <a:cs typeface="Arial" pitchFamily="34" charset="0"/>
                        </a:rPr>
                        <a:t>Enrollment</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18]94]494</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12]35]786</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19]89]218</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12]97]575</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279">
                <a:tc>
                  <a:txBody>
                    <a:bodyPr/>
                    <a:lstStyle/>
                    <a:p>
                      <a:pPr marL="96838" indent="0" algn="l" fontAlgn="b"/>
                      <a:r>
                        <a:rPr lang="en-US" sz="2000" b="0" i="0" u="none" strike="noStrike" dirty="0" smtClean="0">
                          <a:solidFill>
                            <a:srgbClr val="000000"/>
                          </a:solidFill>
                          <a:latin typeface="Arial" pitchFamily="34" charset="0"/>
                          <a:cs typeface="Arial" pitchFamily="34" charset="0"/>
                        </a:rPr>
                        <a:t>Average Beneficiaries</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15]78]895</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rgbClr val="002060"/>
                          </a:solidFill>
                          <a:latin typeface="Kruti Dev 010"/>
                        </a:rPr>
                        <a:t>10]08]263</a:t>
                      </a:r>
                      <a:endParaRPr lang="hi-IN" sz="24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17]00]000</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0" i="0" u="none" strike="noStrike" dirty="0" smtClean="0">
                          <a:solidFill>
                            <a:schemeClr val="tx1"/>
                          </a:solidFill>
                          <a:latin typeface="Kruti Dev 010"/>
                        </a:rPr>
                        <a:t>11]00]000</a:t>
                      </a:r>
                      <a:endParaRPr lang="hi-IN" sz="24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279">
                <a:tc>
                  <a:txBody>
                    <a:bodyPr/>
                    <a:lstStyle/>
                    <a:p>
                      <a:pPr marL="96838" indent="0" algn="l" fontAlgn="b"/>
                      <a:r>
                        <a:rPr lang="en-US" sz="2000" b="0" i="0" u="none" strike="noStrike" dirty="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MDM Days</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i-IN" sz="1800" b="0" i="0" u="none" strike="noStrike" dirty="0" smtClean="0">
                          <a:solidFill>
                            <a:srgbClr val="002060"/>
                          </a:solidFill>
                          <a:latin typeface="Kruti Dev 010"/>
                        </a:rPr>
                        <a:t>240</a:t>
                      </a:r>
                      <a:endParaRPr lang="hi-IN" sz="18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i-IN" sz="1800" b="0" i="0" u="none" strike="noStrike" dirty="0" smtClean="0">
                          <a:solidFill>
                            <a:srgbClr val="002060"/>
                          </a:solidFill>
                          <a:latin typeface="Kruti Dev 010"/>
                        </a:rPr>
                        <a:t>240</a:t>
                      </a:r>
                      <a:endParaRPr lang="hi-IN" sz="18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i-IN" sz="1800" b="0" i="0" u="none" strike="noStrike" dirty="0" smtClean="0">
                          <a:solidFill>
                            <a:schemeClr val="tx1"/>
                          </a:solidFill>
                          <a:latin typeface="Kruti Dev 010"/>
                        </a:rPr>
                        <a:t>240</a:t>
                      </a:r>
                      <a:endParaRPr lang="hi-IN" sz="18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i-IN" sz="1800" b="0" i="0" u="none" strike="noStrike" dirty="0" smtClean="0">
                          <a:solidFill>
                            <a:schemeClr val="tx1"/>
                          </a:solidFill>
                          <a:latin typeface="Kruti Dev 010"/>
                        </a:rPr>
                        <a:t>240</a:t>
                      </a:r>
                      <a:endParaRPr lang="hi-IN" sz="18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3819">
                <a:tc>
                  <a:txBody>
                    <a:bodyPr/>
                    <a:lstStyle/>
                    <a:p>
                      <a:pPr marL="96838" indent="0" algn="l" fontAlgn="b"/>
                      <a:r>
                        <a:rPr lang="en-US" sz="2000" b="0" i="0" u="none" strike="noStrike" dirty="0" smtClean="0">
                          <a:solidFill>
                            <a:srgbClr val="000000"/>
                          </a:solidFill>
                          <a:latin typeface="Arial" pitchFamily="34" charset="0"/>
                          <a:cs typeface="Arial" pitchFamily="34" charset="0"/>
                        </a:rPr>
                        <a:t>Cooking Cost per </a:t>
                      </a:r>
                      <a:r>
                        <a:rPr lang="en-US" sz="2000" b="0" i="0" u="none" strike="noStrike" dirty="0" err="1" smtClean="0">
                          <a:solidFill>
                            <a:srgbClr val="000000"/>
                          </a:solidFill>
                          <a:latin typeface="Arial" pitchFamily="34" charset="0"/>
                          <a:cs typeface="Arial" pitchFamily="34" charset="0"/>
                        </a:rPr>
                        <a:t>per</a:t>
                      </a:r>
                      <a:r>
                        <a:rPr lang="en-US" sz="2000" b="0" i="0" u="none" strike="noStrike" baseline="0" dirty="0" smtClean="0">
                          <a:solidFill>
                            <a:srgbClr val="000000"/>
                          </a:solidFill>
                          <a:latin typeface="Arial" pitchFamily="34" charset="0"/>
                          <a:cs typeface="Arial" pitchFamily="34" charset="0"/>
                        </a:rPr>
                        <a:t> day per student in Rs</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dirty="0" smtClean="0">
                          <a:solidFill>
                            <a:srgbClr val="002060"/>
                          </a:solidFill>
                          <a:latin typeface="Arial"/>
                        </a:rPr>
                        <a:t>4.78</a:t>
                      </a:r>
                      <a:endParaRPr lang="hi-IN" sz="1800" b="0" i="0" u="none" strike="noStrike" dirty="0">
                        <a:solidFill>
                          <a:srgbClr val="00206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dirty="0" smtClean="0">
                          <a:solidFill>
                            <a:srgbClr val="002060"/>
                          </a:solidFill>
                          <a:latin typeface="Arial"/>
                        </a:rPr>
                        <a:t>6.48</a:t>
                      </a:r>
                      <a:endParaRPr lang="hi-IN" sz="1800" b="0" i="0" u="none" strike="noStrike" dirty="0">
                        <a:solidFill>
                          <a:srgbClr val="00206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dirty="0" smtClean="0">
                          <a:solidFill>
                            <a:schemeClr val="tx1"/>
                          </a:solidFill>
                          <a:latin typeface="Arial"/>
                        </a:rPr>
                        <a:t>5.13</a:t>
                      </a:r>
                      <a:endParaRPr lang="hi-IN" sz="1800" b="0"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dirty="0" smtClean="0">
                          <a:solidFill>
                            <a:schemeClr val="tx1"/>
                          </a:solidFill>
                          <a:latin typeface="Arial"/>
                        </a:rPr>
                        <a:t>6.95</a:t>
                      </a:r>
                      <a:endParaRPr lang="hi-IN" sz="1800" b="0"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212">
                <a:tc>
                  <a:txBody>
                    <a:bodyPr/>
                    <a:lstStyle/>
                    <a:p>
                      <a:pPr marL="96838" indent="0" algn="l" fontAlgn="ctr"/>
                      <a:r>
                        <a:rPr lang="en-US" sz="2000" b="0" i="0" u="none" strike="noStrike" dirty="0" smtClean="0">
                          <a:solidFill>
                            <a:srgbClr val="000000"/>
                          </a:solidFill>
                          <a:latin typeface="Arial" pitchFamily="34" charset="0"/>
                          <a:cs typeface="Arial" pitchFamily="34" charset="0"/>
                        </a:rPr>
                        <a:t>Cooks cum Helper Honorarium </a:t>
                      </a:r>
                      <a:endParaRPr lang="en-US" sz="2000" b="0"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1" i="0" u="none" strike="noStrike" dirty="0" smtClean="0">
                          <a:solidFill>
                            <a:srgbClr val="002060"/>
                          </a:solidFill>
                          <a:latin typeface="Arial" pitchFamily="34" charset="0"/>
                          <a:cs typeface="Arial" pitchFamily="34" charset="0"/>
                        </a:rPr>
                        <a:t>Rs 1200 per month</a:t>
                      </a:r>
                      <a:endParaRPr lang="en-US" sz="2000" b="1" i="0" u="none" strike="noStrike" dirty="0">
                        <a:solidFill>
                          <a:srgbClr val="00206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i-IN"/>
                    </a:p>
                  </a:txBody>
                  <a:tcPr/>
                </a:tc>
                <a:tc gridSpan="2">
                  <a:txBody>
                    <a:bodyPr/>
                    <a:lstStyle/>
                    <a:p>
                      <a:pPr algn="ctr" fontAlgn="ctr"/>
                      <a:r>
                        <a:rPr lang="en-US" sz="2000" b="1" i="0" u="none" strike="noStrike" dirty="0" err="1" smtClean="0">
                          <a:solidFill>
                            <a:schemeClr val="tx1"/>
                          </a:solidFill>
                          <a:latin typeface="Arial" pitchFamily="34" charset="0"/>
                          <a:cs typeface="Arial" pitchFamily="34" charset="0"/>
                        </a:rPr>
                        <a:t>Rs1500</a:t>
                      </a:r>
                      <a:r>
                        <a:rPr lang="en-US" sz="2000" b="1" i="0" u="none" strike="noStrike" dirty="0" smtClean="0">
                          <a:solidFill>
                            <a:schemeClr val="tx1"/>
                          </a:solidFill>
                          <a:latin typeface="Arial" pitchFamily="34" charset="0"/>
                          <a:cs typeface="Arial" pitchFamily="34" charset="0"/>
                        </a:rPr>
                        <a:t> per month</a:t>
                      </a:r>
                      <a:endParaRPr lang="en-US" sz="2000" b="1" i="0" u="none" strike="noStrike" dirty="0">
                        <a:solidFill>
                          <a:schemeClr val="tx1"/>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i-IN"/>
                    </a:p>
                  </a:txBody>
                  <a:tcPr/>
                </a:tc>
              </a:tr>
              <a:tr h="389279">
                <a:tc>
                  <a:txBody>
                    <a:bodyPr/>
                    <a:lstStyle/>
                    <a:p>
                      <a:pPr marL="96838" indent="0" algn="l" fontAlgn="b"/>
                      <a:r>
                        <a:rPr lang="en-US" sz="2000" b="0" i="0" u="none" strike="noStrike" dirty="0" smtClean="0">
                          <a:solidFill>
                            <a:srgbClr val="000000"/>
                          </a:solidFill>
                          <a:latin typeface="Arial" pitchFamily="34" charset="0"/>
                          <a:cs typeface="Arial" pitchFamily="34" charset="0"/>
                        </a:rPr>
                        <a:t>Number of Cooks cum Helper</a:t>
                      </a:r>
                      <a:endParaRPr lang="en-US" sz="20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800" b="0" i="0" u="none" strike="noStrike" dirty="0" smtClean="0">
                          <a:solidFill>
                            <a:srgbClr val="002060"/>
                          </a:solidFill>
                          <a:latin typeface="Kruti Dev 010"/>
                        </a:rPr>
                        <a:t>62]056</a:t>
                      </a:r>
                      <a:endParaRPr lang="hi-IN" sz="28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800" b="0" i="0" u="none" strike="noStrike" dirty="0" smtClean="0">
                          <a:solidFill>
                            <a:srgbClr val="002060"/>
                          </a:solidFill>
                          <a:latin typeface="Kruti Dev 010"/>
                        </a:rPr>
                        <a:t>31]364</a:t>
                      </a:r>
                      <a:endParaRPr lang="hi-IN" sz="2800" b="0" i="0" u="none" strike="noStrike" dirty="0">
                        <a:solidFill>
                          <a:srgbClr val="002060"/>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800" b="0" i="0" u="none" strike="noStrike" dirty="0" smtClean="0">
                          <a:solidFill>
                            <a:schemeClr val="tx1"/>
                          </a:solidFill>
                          <a:latin typeface="Kruti Dev 010"/>
                        </a:rPr>
                        <a:t>62]056</a:t>
                      </a:r>
                      <a:endParaRPr lang="hi-IN" sz="28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800" b="0" i="0" u="none" strike="noStrike" dirty="0" smtClean="0">
                          <a:solidFill>
                            <a:schemeClr val="tx1"/>
                          </a:solidFill>
                          <a:latin typeface="Kruti Dev 010"/>
                        </a:rPr>
                        <a:t>31]364</a:t>
                      </a:r>
                      <a:endParaRPr lang="hi-IN" sz="2800" b="0" i="0" u="none" strike="noStrike" dirty="0">
                        <a:solidFill>
                          <a:schemeClr val="tx1"/>
                        </a:solidFill>
                        <a:latin typeface="Kruti Dev 01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87398" y="260648"/>
            <a:ext cx="7478907" cy="1138773"/>
          </a:xfrm>
          <a:prstGeom prst="rect">
            <a:avLst/>
          </a:prstGeom>
          <a:noFill/>
        </p:spPr>
        <p:txBody>
          <a:bodyPr wrap="none" rtlCol="0">
            <a:spAutoFit/>
          </a:bodyPr>
          <a:lstStyle/>
          <a:p>
            <a:pPr algn="ctr"/>
            <a:r>
              <a:rPr lang="en-IN" sz="3200" b="1" u="sng" dirty="0" smtClean="0"/>
              <a:t>Proposal for Annual work Plan and Budget </a:t>
            </a:r>
          </a:p>
          <a:p>
            <a:pPr algn="ctr"/>
            <a:r>
              <a:rPr lang="en-IN" sz="3600" b="1" u="sng" dirty="0" smtClean="0">
                <a:latin typeface="Kruti Dev 010" pitchFamily="2" charset="0"/>
              </a:rPr>
              <a:t>2018 &amp;2019</a:t>
            </a:r>
            <a:endParaRPr lang="hi-IN" sz="3600" b="1" u="sng" dirty="0">
              <a:latin typeface="Kruti Dev 010" pitchFamily="2" charset="0"/>
            </a:endParaRPr>
          </a:p>
        </p:txBody>
      </p:sp>
      <p:sp>
        <p:nvSpPr>
          <p:cNvPr id="10"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Picture 8" descr="MDM Logo 6 cm.jpg"/>
          <p:cNvPicPr>
            <a:picLocks noChangeAspect="1" noChangeArrowheads="1"/>
          </p:cNvPicPr>
          <p:nvPr/>
        </p:nvPicPr>
        <p:blipFill>
          <a:blip r:embed="rId3" cstate="print"/>
          <a:srcRect/>
          <a:stretch>
            <a:fillRect/>
          </a:stretch>
        </p:blipFill>
        <p:spPr bwMode="auto">
          <a:xfrm>
            <a:off x="35496" y="44624"/>
            <a:ext cx="762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620688"/>
            <a:ext cx="7226658" cy="584775"/>
          </a:xfrm>
          <a:prstGeom prst="rect">
            <a:avLst/>
          </a:prstGeom>
          <a:noFill/>
        </p:spPr>
        <p:txBody>
          <a:bodyPr wrap="none" rtlCol="0">
            <a:spAutoFit/>
          </a:bodyPr>
          <a:lstStyle/>
          <a:p>
            <a:pPr algn="ctr"/>
            <a:r>
              <a:rPr lang="en-IN" sz="3200" b="1" u="sng" dirty="0" smtClean="0"/>
              <a:t>Proposal for LPG Gas Cylinder and </a:t>
            </a:r>
            <a:r>
              <a:rPr lang="en-IN" sz="3200" b="1" u="sng" dirty="0" err="1" smtClean="0"/>
              <a:t>Chulha</a:t>
            </a:r>
            <a:endParaRPr lang="hi-IN" sz="3600" b="1" u="sng" dirty="0">
              <a:latin typeface="Kruti Dev 010" pitchFamily="2" charset="0"/>
            </a:endParaRPr>
          </a:p>
        </p:txBody>
      </p:sp>
      <p:sp>
        <p:nvSpPr>
          <p:cNvPr id="10"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Picture 8" descr="MDM Logo 6 cm.jpg"/>
          <p:cNvPicPr>
            <a:picLocks noChangeAspect="1" noChangeArrowheads="1"/>
          </p:cNvPicPr>
          <p:nvPr/>
        </p:nvPicPr>
        <p:blipFill>
          <a:blip r:embed="rId3" cstate="print"/>
          <a:srcRect/>
          <a:stretch>
            <a:fillRect/>
          </a:stretch>
        </p:blipFill>
        <p:spPr bwMode="auto">
          <a:xfrm>
            <a:off x="35496" y="44624"/>
            <a:ext cx="762000" cy="838200"/>
          </a:xfrm>
          <a:prstGeom prst="rect">
            <a:avLst/>
          </a:prstGeom>
          <a:noFill/>
          <a:ln w="9525">
            <a:noFill/>
            <a:miter lim="800000"/>
            <a:headEnd/>
            <a:tailEnd/>
          </a:ln>
        </p:spPr>
      </p:pic>
      <p:sp>
        <p:nvSpPr>
          <p:cNvPr id="7" name="TextBox 6"/>
          <p:cNvSpPr txBox="1"/>
          <p:nvPr/>
        </p:nvSpPr>
        <p:spPr>
          <a:xfrm>
            <a:off x="1187624" y="2132856"/>
            <a:ext cx="7344816" cy="1384995"/>
          </a:xfrm>
          <a:prstGeom prst="rect">
            <a:avLst/>
          </a:prstGeom>
          <a:noFill/>
        </p:spPr>
        <p:txBody>
          <a:bodyPr wrap="square" rtlCol="0">
            <a:spAutoFit/>
          </a:bodyPr>
          <a:lstStyle/>
          <a:p>
            <a:r>
              <a:rPr lang="en-IN" sz="2800" dirty="0" smtClean="0"/>
              <a:t>State need fund </a:t>
            </a:r>
            <a:r>
              <a:rPr lang="en-IN" sz="2800" dirty="0" err="1" smtClean="0"/>
              <a:t>Rs</a:t>
            </a:r>
            <a:r>
              <a:rPr lang="en-IN" sz="2800" dirty="0" smtClean="0"/>
              <a:t> 3466.44 lakh for LPG GAS </a:t>
            </a:r>
            <a:r>
              <a:rPr lang="en-IN" sz="2800" dirty="0"/>
              <a:t>C</a:t>
            </a:r>
            <a:r>
              <a:rPr lang="en-IN" sz="2800" dirty="0" smtClean="0"/>
              <a:t>ylinder and </a:t>
            </a:r>
            <a:r>
              <a:rPr lang="en-IN" sz="2800" dirty="0" err="1" smtClean="0"/>
              <a:t>Chulha</a:t>
            </a:r>
            <a:r>
              <a:rPr lang="en-IN" sz="2800" dirty="0" smtClean="0"/>
              <a:t>. </a:t>
            </a:r>
          </a:p>
          <a:p>
            <a:r>
              <a:rPr lang="en-IN" sz="2800" dirty="0" smtClean="0"/>
              <a:t>District wise details are given in Table AT-33</a:t>
            </a:r>
            <a:endParaRPr lang="en-IN"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Issues</a:t>
            </a:r>
            <a:endParaRPr lang="en-IN" u="sng" dirty="0"/>
          </a:p>
        </p:txBody>
      </p:sp>
      <p:sp>
        <p:nvSpPr>
          <p:cNvPr id="4" name="TextBox 3"/>
          <p:cNvSpPr txBox="1"/>
          <p:nvPr/>
        </p:nvSpPr>
        <p:spPr>
          <a:xfrm>
            <a:off x="457200" y="1417638"/>
            <a:ext cx="8363272" cy="4770537"/>
          </a:xfrm>
          <a:prstGeom prst="rect">
            <a:avLst/>
          </a:prstGeom>
          <a:noFill/>
        </p:spPr>
        <p:txBody>
          <a:bodyPr wrap="square" rtlCol="0">
            <a:spAutoFit/>
          </a:bodyPr>
          <a:lstStyle/>
          <a:p>
            <a:pPr marL="514350" indent="-514350">
              <a:buAutoNum type="arabicPeriod"/>
            </a:pPr>
            <a:r>
              <a:rPr lang="en-IN" sz="3200" dirty="0" smtClean="0"/>
              <a:t>Less Honorarium of Cook Cum Helper</a:t>
            </a:r>
          </a:p>
          <a:p>
            <a:pPr marL="1071563" indent="-357188" algn="just"/>
            <a:r>
              <a:rPr lang="en-IN" sz="2800" dirty="0"/>
              <a:t>	</a:t>
            </a:r>
            <a:r>
              <a:rPr lang="en-IN" sz="2800" dirty="0" smtClean="0"/>
              <a:t>	</a:t>
            </a:r>
            <a:r>
              <a:rPr lang="en-IN" sz="2400" dirty="0" smtClean="0"/>
              <a:t>Since 2010 in accordance with Central Government the Honorarium of Cook Cum Helper is prescribed 1000 </a:t>
            </a:r>
            <a:r>
              <a:rPr lang="en-IN" sz="2400" dirty="0" err="1" smtClean="0"/>
              <a:t>Rs</a:t>
            </a:r>
            <a:r>
              <a:rPr lang="en-IN" sz="2400" dirty="0" smtClean="0"/>
              <a:t> per month for 10 month in a year.</a:t>
            </a:r>
          </a:p>
          <a:p>
            <a:pPr marL="1071563" indent="-357188" algn="just"/>
            <a:r>
              <a:rPr lang="en-IN" sz="2400" dirty="0"/>
              <a:t>	</a:t>
            </a:r>
            <a:r>
              <a:rPr lang="en-IN" sz="2400" dirty="0" smtClean="0"/>
              <a:t>	In accordance with 60:40 ratio the central Govt. gives its contribution of </a:t>
            </a:r>
            <a:r>
              <a:rPr lang="en-IN" sz="2400" dirty="0" err="1" smtClean="0"/>
              <a:t>Rs</a:t>
            </a:r>
            <a:r>
              <a:rPr lang="en-IN" sz="2400" dirty="0" smtClean="0"/>
              <a:t> 600 and State Govt. gives 400 </a:t>
            </a:r>
            <a:r>
              <a:rPr lang="en-IN" sz="2400" dirty="0" err="1" smtClean="0"/>
              <a:t>Rs</a:t>
            </a:r>
            <a:r>
              <a:rPr lang="en-IN" sz="2400" dirty="0" smtClean="0"/>
              <a:t>.</a:t>
            </a:r>
          </a:p>
          <a:p>
            <a:pPr marL="1071563" indent="-357188" algn="just"/>
            <a:r>
              <a:rPr lang="en-IN" sz="2400" dirty="0"/>
              <a:t>	</a:t>
            </a:r>
            <a:r>
              <a:rPr lang="en-IN" sz="2400" dirty="0" smtClean="0"/>
              <a:t>	In Chhattisgarh State the Cook Cum Helper are given the additional honorarium of  200 </a:t>
            </a:r>
            <a:r>
              <a:rPr lang="en-IN" sz="2400" dirty="0" err="1" smtClean="0"/>
              <a:t>Rs</a:t>
            </a:r>
            <a:r>
              <a:rPr lang="en-IN" sz="2400" dirty="0" smtClean="0"/>
              <a:t> per month, so in this manner state </a:t>
            </a:r>
            <a:r>
              <a:rPr lang="en-IN" sz="2400" dirty="0" err="1" smtClean="0"/>
              <a:t>govt</a:t>
            </a:r>
            <a:r>
              <a:rPr lang="en-IN" sz="2400" dirty="0" smtClean="0"/>
              <a:t> is bearing around 18 crore 68 lakhs per year.</a:t>
            </a:r>
          </a:p>
          <a:p>
            <a:pPr marL="1071563" indent="-357188" algn="just"/>
            <a:r>
              <a:rPr lang="en-IN" sz="2800" dirty="0"/>
              <a:t>	</a:t>
            </a:r>
            <a:r>
              <a:rPr lang="en-IN" sz="2800" dirty="0" smtClean="0"/>
              <a:t>	</a:t>
            </a:r>
            <a:endParaRPr lang="en-IN" sz="2800" dirty="0"/>
          </a:p>
        </p:txBody>
      </p:sp>
      <p:sp>
        <p:nvSpPr>
          <p:cNvPr id="5"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Franklin Gothic Book"/>
                <a:ea typeface="+mj-ea"/>
                <a:cs typeface="+mj-cs"/>
              </a:rPr>
              <a:t>17</a:t>
            </a:r>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751344"/>
            <a:ext cx="8208912" cy="3785652"/>
          </a:xfrm>
          <a:prstGeom prst="rect">
            <a:avLst/>
          </a:prstGeom>
        </p:spPr>
        <p:txBody>
          <a:bodyPr wrap="square">
            <a:spAutoFit/>
          </a:bodyPr>
          <a:lstStyle/>
          <a:p>
            <a:pPr marL="1071563" indent="-357188" algn="just"/>
            <a:r>
              <a:rPr lang="en-IN" sz="2400" dirty="0" smtClean="0"/>
              <a:t>		The </a:t>
            </a:r>
            <a:r>
              <a:rPr lang="en-IN" sz="2400" dirty="0"/>
              <a:t>Cook Cum Helper Union has put a petition in Honourable Chhattisgarh High Court for the demand to increase Honorarium as per accessories Handy Accessories </a:t>
            </a:r>
            <a:r>
              <a:rPr lang="en-IN" sz="2400" dirty="0" smtClean="0"/>
              <a:t>Salary.</a:t>
            </a:r>
          </a:p>
          <a:p>
            <a:pPr marL="601663" indent="-601663" algn="just">
              <a:buAutoNum type="arabicPeriod" startAt="2"/>
            </a:pPr>
            <a:r>
              <a:rPr lang="en-IN" sz="2800" dirty="0" smtClean="0"/>
              <a:t>Transportation </a:t>
            </a:r>
            <a:r>
              <a:rPr lang="en-IN" sz="2800" dirty="0"/>
              <a:t>Cost enhancement from </a:t>
            </a:r>
            <a:r>
              <a:rPr lang="en-IN" sz="2800" dirty="0" err="1"/>
              <a:t>Rs</a:t>
            </a:r>
            <a:r>
              <a:rPr lang="en-IN" sz="2800" dirty="0"/>
              <a:t> 75/- per Quintal </a:t>
            </a:r>
            <a:r>
              <a:rPr lang="en-IN" sz="2800" dirty="0" smtClean="0"/>
              <a:t>to at least </a:t>
            </a:r>
            <a:r>
              <a:rPr lang="en-IN" sz="2800" dirty="0" err="1"/>
              <a:t>Rs</a:t>
            </a:r>
            <a:r>
              <a:rPr lang="en-IN" sz="2800" dirty="0"/>
              <a:t> 107/- per </a:t>
            </a:r>
            <a:r>
              <a:rPr lang="en-IN" sz="2800" dirty="0" smtClean="0"/>
              <a:t>Quintal.</a:t>
            </a:r>
          </a:p>
          <a:p>
            <a:pPr marL="601663" indent="-601663" algn="just">
              <a:buAutoNum type="arabicPeriod" startAt="2"/>
            </a:pPr>
            <a:r>
              <a:rPr lang="en-IN" sz="2800" dirty="0" smtClean="0"/>
              <a:t>Kitchen Shed which are constructed in 2007-08 required repairing therefore Funds should be provided by </a:t>
            </a:r>
            <a:r>
              <a:rPr lang="en-IN" sz="2800" dirty="0" err="1" smtClean="0"/>
              <a:t>MHRD</a:t>
            </a:r>
            <a:r>
              <a:rPr lang="en-IN" sz="2800" dirty="0" smtClean="0"/>
              <a:t> for repairing work. </a:t>
            </a:r>
            <a:endParaRPr lang="en-IN" sz="2800" dirty="0"/>
          </a:p>
        </p:txBody>
      </p:sp>
      <p:sp>
        <p:nvSpPr>
          <p:cNvPr id="3"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solidFill>
                  <a:srgbClr val="FFFFFF"/>
                </a:solidFill>
                <a:latin typeface="Franklin Gothic Book"/>
                <a:ea typeface="+mj-ea"/>
                <a:cs typeface="+mj-cs"/>
              </a:rPr>
              <a:t>18</a:t>
            </a:r>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69617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20688"/>
            <a:ext cx="7056784" cy="3477875"/>
          </a:xfrm>
          <a:prstGeom prst="rect">
            <a:avLst/>
          </a:prstGeom>
        </p:spPr>
        <p:txBody>
          <a:bodyPr wrap="square">
            <a:spAutoFit/>
          </a:bodyPr>
          <a:lstStyle/>
          <a:p>
            <a:pPr marL="360363" indent="-360363" algn="just"/>
            <a:r>
              <a:rPr lang="en-IN" sz="2800" dirty="0"/>
              <a:t>4</a:t>
            </a:r>
            <a:r>
              <a:rPr lang="en-IN" dirty="0" smtClean="0"/>
              <a:t>.   </a:t>
            </a:r>
            <a:r>
              <a:rPr lang="en-IN" sz="2800" dirty="0" smtClean="0"/>
              <a:t>Lab Testing of Cooked Food </a:t>
            </a:r>
          </a:p>
          <a:p>
            <a:pPr marL="360363" indent="-360363" algn="just"/>
            <a:r>
              <a:rPr lang="en-IN" dirty="0"/>
              <a:t>	</a:t>
            </a:r>
            <a:r>
              <a:rPr lang="en-IN" sz="2400" dirty="0" smtClean="0"/>
              <a:t>Under </a:t>
            </a:r>
            <a:r>
              <a:rPr lang="en-IN" sz="2400" dirty="0"/>
              <a:t>MDM Rules, 2015, </a:t>
            </a:r>
            <a:r>
              <a:rPr lang="en-IN" sz="2400" dirty="0" smtClean="0"/>
              <a:t>quality, Protein and Calorie value of </a:t>
            </a:r>
            <a:r>
              <a:rPr lang="en-IN" sz="2400" dirty="0"/>
              <a:t>meals has to be checked. While quality of dry ration can be tested</a:t>
            </a:r>
            <a:r>
              <a:rPr lang="en-IN" sz="2400" dirty="0" smtClean="0"/>
              <a:t>, in The State Govt. laboratory </a:t>
            </a:r>
            <a:r>
              <a:rPr lang="en-IN" sz="2400" dirty="0"/>
              <a:t>but it is not possible to determine the quality of a hot cooked </a:t>
            </a:r>
            <a:r>
              <a:rPr lang="en-IN" sz="2400" dirty="0" smtClean="0"/>
              <a:t>meal. </a:t>
            </a:r>
          </a:p>
          <a:p>
            <a:pPr marL="360363" indent="-360363" algn="just"/>
            <a:r>
              <a:rPr lang="en-IN" sz="2400" dirty="0"/>
              <a:t>	</a:t>
            </a:r>
            <a:r>
              <a:rPr lang="en-IN" sz="2400" dirty="0" smtClean="0"/>
              <a:t>	 Calorie and Protein value of Cooked Food can be Tested from </a:t>
            </a:r>
            <a:r>
              <a:rPr lang="en-IN" sz="2400" dirty="0" err="1" smtClean="0"/>
              <a:t>NABL</a:t>
            </a:r>
            <a:r>
              <a:rPr lang="en-IN" sz="2400" dirty="0" smtClean="0"/>
              <a:t> Lab which is very costly so additional funds to be provide in MME for that.</a:t>
            </a:r>
            <a:endParaRPr lang="en-GB" sz="2400" dirty="0"/>
          </a:p>
        </p:txBody>
      </p:sp>
      <p:sp>
        <p:nvSpPr>
          <p:cNvPr id="3"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Franklin Gothic Book"/>
                <a:ea typeface="+mj-ea"/>
                <a:cs typeface="+mj-cs"/>
              </a:rPr>
              <a:t>19</a:t>
            </a:r>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319523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476672"/>
            <a:ext cx="3055388" cy="707886"/>
          </a:xfrm>
          <a:prstGeom prst="rect">
            <a:avLst/>
          </a:prstGeom>
          <a:noFill/>
        </p:spPr>
        <p:txBody>
          <a:bodyPr wrap="none" rtlCol="0">
            <a:spAutoFit/>
          </a:bodyPr>
          <a:lstStyle/>
          <a:p>
            <a:r>
              <a:rPr lang="en-IN" sz="4000" u="sng" dirty="0" smtClean="0"/>
              <a:t>Best Practices</a:t>
            </a:r>
            <a:endParaRPr lang="en-IN" sz="4000" u="sng" dirty="0"/>
          </a:p>
        </p:txBody>
      </p:sp>
      <p:sp>
        <p:nvSpPr>
          <p:cNvPr id="3" name="TextBox 2"/>
          <p:cNvSpPr txBox="1"/>
          <p:nvPr/>
        </p:nvSpPr>
        <p:spPr>
          <a:xfrm>
            <a:off x="1259632" y="1484784"/>
            <a:ext cx="6948264" cy="4524315"/>
          </a:xfrm>
          <a:prstGeom prst="rect">
            <a:avLst/>
          </a:prstGeom>
          <a:noFill/>
        </p:spPr>
        <p:txBody>
          <a:bodyPr wrap="square" rtlCol="0">
            <a:spAutoFit/>
          </a:bodyPr>
          <a:lstStyle/>
          <a:p>
            <a:pPr marL="447675" lvl="0" indent="-447675" algn="just">
              <a:buAutoNum type="arabicPeriod"/>
            </a:pPr>
            <a:r>
              <a:rPr lang="en-US" dirty="0" smtClean="0"/>
              <a:t>State Government has involved the women’s Self Help Groups in distribution of mid day meal in rural areas. In this way the government has generated employment for the women of the state, thus empowering the women . A total of 42926 schools MDMS are run by Women's Self Help Groups  in the state.</a:t>
            </a:r>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indent="-447675" algn="just">
              <a:buFontTx/>
              <a:buAutoNum type="arabicPeriod"/>
            </a:pPr>
            <a:endParaRPr lang="en-US" dirty="0" smtClean="0"/>
          </a:p>
          <a:p>
            <a:pPr marL="447675" lvl="0" indent="-447675" algn="just">
              <a:buAutoNum type="arabicPeriod"/>
            </a:pPr>
            <a:endParaRPr lang="en-US" dirty="0" smtClean="0"/>
          </a:p>
          <a:p>
            <a:endParaRPr lang="hi-IN" dirty="0"/>
          </a:p>
        </p:txBody>
      </p:sp>
      <p:pic>
        <p:nvPicPr>
          <p:cNvPr id="6" name="Picture 5" descr="IMG_5302.JPG"/>
          <p:cNvPicPr>
            <a:picLocks noChangeAspect="1"/>
          </p:cNvPicPr>
          <p:nvPr/>
        </p:nvPicPr>
        <p:blipFill>
          <a:blip r:embed="rId2" cstate="print"/>
          <a:srcRect l="10256" t="23333" r="25641" b="13333"/>
          <a:stretch>
            <a:fillRect/>
          </a:stretch>
        </p:blipFill>
        <p:spPr>
          <a:xfrm>
            <a:off x="1229312" y="2924944"/>
            <a:ext cx="350565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MG_5307.JPG"/>
          <p:cNvPicPr>
            <a:picLocks noChangeAspect="1"/>
          </p:cNvPicPr>
          <p:nvPr/>
        </p:nvPicPr>
        <p:blipFill>
          <a:blip r:embed="rId3" cstate="print"/>
          <a:stretch>
            <a:fillRect/>
          </a:stretch>
        </p:blipFill>
        <p:spPr>
          <a:xfrm>
            <a:off x="5004048" y="2996952"/>
            <a:ext cx="367240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MDM Logo 6 cm.jpg"/>
          <p:cNvPicPr>
            <a:picLocks noChangeAspect="1"/>
          </p:cNvPicPr>
          <p:nvPr/>
        </p:nvPicPr>
        <p:blipFill>
          <a:blip r:embed="rId4" cstate="print"/>
          <a:stretch>
            <a:fillRect/>
          </a:stretch>
        </p:blipFill>
        <p:spPr>
          <a:xfrm>
            <a:off x="107504" y="44739"/>
            <a:ext cx="623302" cy="791973"/>
          </a:xfrm>
          <a:prstGeom prst="rect">
            <a:avLst/>
          </a:prstGeom>
        </p:spPr>
      </p:pic>
      <p:sp>
        <p:nvSpPr>
          <p:cNvPr id="9"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3140968"/>
            <a:ext cx="2537426" cy="769441"/>
          </a:xfrm>
          <a:prstGeom prst="rect">
            <a:avLst/>
          </a:prstGeom>
          <a:noFill/>
        </p:spPr>
        <p:txBody>
          <a:bodyPr wrap="none" rtlCol="0">
            <a:spAutoFit/>
          </a:bodyPr>
          <a:lstStyle/>
          <a:p>
            <a:r>
              <a:rPr lang="en-IN" sz="4400" dirty="0" smtClean="0"/>
              <a:t>Thank You</a:t>
            </a:r>
            <a:endParaRPr lang="en-IN" sz="4400" dirty="0"/>
          </a:p>
        </p:txBody>
      </p:sp>
      <p:sp>
        <p:nvSpPr>
          <p:cNvPr id="3"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Franklin Gothic Book"/>
                <a:ea typeface="+mj-ea"/>
                <a:cs typeface="+mj-cs"/>
              </a:rPr>
              <a:t>20</a:t>
            </a:r>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476672"/>
            <a:ext cx="3055388" cy="707886"/>
          </a:xfrm>
          <a:prstGeom prst="rect">
            <a:avLst/>
          </a:prstGeom>
          <a:noFill/>
        </p:spPr>
        <p:txBody>
          <a:bodyPr wrap="none" rtlCol="0">
            <a:spAutoFit/>
          </a:bodyPr>
          <a:lstStyle/>
          <a:p>
            <a:r>
              <a:rPr lang="en-IN" sz="4000" u="sng" dirty="0" smtClean="0"/>
              <a:t>Best Practices</a:t>
            </a:r>
            <a:endParaRPr lang="en-IN" sz="4000" u="sng" dirty="0"/>
          </a:p>
        </p:txBody>
      </p:sp>
      <p:sp>
        <p:nvSpPr>
          <p:cNvPr id="3" name="TextBox 2"/>
          <p:cNvSpPr txBox="1"/>
          <p:nvPr/>
        </p:nvSpPr>
        <p:spPr>
          <a:xfrm>
            <a:off x="1259632" y="1484785"/>
            <a:ext cx="6948264" cy="6278642"/>
          </a:xfrm>
          <a:prstGeom prst="rect">
            <a:avLst/>
          </a:prstGeom>
          <a:noFill/>
        </p:spPr>
        <p:txBody>
          <a:bodyPr wrap="square" rtlCol="0">
            <a:spAutoFit/>
          </a:bodyPr>
          <a:lstStyle/>
          <a:p>
            <a:pPr marL="447675" lvl="0" indent="-447675" algn="just">
              <a:buAutoNum type="arabicPeriod" startAt="2"/>
            </a:pPr>
            <a:r>
              <a:rPr lang="en-US" sz="2400" b="1" dirty="0" smtClean="0"/>
              <a:t>State Government has taken a decision that for Mid Day Meal funds are released to DEOs/BEOs in first month of financial year without waiting release of funds by central for Six month.</a:t>
            </a:r>
          </a:p>
          <a:p>
            <a:pPr marL="447675" lvl="0" indent="-447675" algn="just">
              <a:buAutoNum type="arabicPeriod" startAt="2"/>
            </a:pPr>
            <a:endParaRPr lang="en-US" dirty="0" smtClean="0"/>
          </a:p>
          <a:p>
            <a:pPr marL="447675" lvl="0" indent="-447675" algn="just">
              <a:buAutoNum type="arabicPeriod" startAt="2"/>
            </a:pPr>
            <a:endParaRPr lang="en-US" dirty="0" smtClean="0"/>
          </a:p>
          <a:p>
            <a:pPr marL="447675" lvl="0" indent="-447675" algn="just">
              <a:buAutoNum type="arabicPeriod" startAt="2"/>
            </a:pPr>
            <a:endParaRPr lang="en-US" dirty="0" smtClean="0"/>
          </a:p>
          <a:p>
            <a:pPr marL="447675" lvl="0" indent="-447675" algn="just">
              <a:buAutoNum type="arabicPeriod" startAt="2"/>
            </a:pPr>
            <a:r>
              <a:rPr lang="en-US" sz="2400" b="1" dirty="0" smtClean="0"/>
              <a:t>The Head Masters who were involved in cooking of meals have now been disengaged. They will now only monitor the </a:t>
            </a:r>
            <a:r>
              <a:rPr lang="en-US" sz="2400" b="1" dirty="0" err="1" smtClean="0"/>
              <a:t>programme</a:t>
            </a:r>
            <a:r>
              <a:rPr lang="en-US" sz="2400" b="1" dirty="0" smtClean="0"/>
              <a:t>. </a:t>
            </a:r>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lvl="0" indent="-447675" algn="just">
              <a:buAutoNum type="arabicPeriod"/>
            </a:pPr>
            <a:endParaRPr lang="en-US" dirty="0" smtClean="0"/>
          </a:p>
          <a:p>
            <a:pPr marL="447675" indent="-447675" algn="just">
              <a:buFontTx/>
              <a:buAutoNum type="arabicPeriod"/>
            </a:pPr>
            <a:endParaRPr lang="en-US" dirty="0" smtClean="0"/>
          </a:p>
          <a:p>
            <a:pPr marL="447675" lvl="0" indent="-447675" algn="just">
              <a:buAutoNum type="arabicPeriod"/>
            </a:pPr>
            <a:endParaRPr lang="en-US" dirty="0" smtClean="0"/>
          </a:p>
          <a:p>
            <a:endParaRPr lang="hi-IN" dirty="0"/>
          </a:p>
        </p:txBody>
      </p:sp>
      <p:pic>
        <p:nvPicPr>
          <p:cNvPr id="8" name="Picture 7"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9"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166843"/>
            <a:ext cx="6480720" cy="1600438"/>
          </a:xfrm>
          <a:prstGeom prst="rect">
            <a:avLst/>
          </a:prstGeom>
        </p:spPr>
        <p:txBody>
          <a:bodyPr wrap="square">
            <a:spAutoFit/>
          </a:bodyPr>
          <a:lstStyle/>
          <a:p>
            <a:pPr marL="447675" lvl="0" indent="-447675" algn="just"/>
            <a:r>
              <a:rPr lang="en-US" dirty="0" smtClean="0"/>
              <a:t>4.	</a:t>
            </a:r>
            <a:r>
              <a:rPr lang="en-US" sz="2000" dirty="0" smtClean="0"/>
              <a:t>A 21 point instruction has been written on the wall of school. It includes important telephone and mobile numbers for collecting all and sundry information from the public.</a:t>
            </a:r>
          </a:p>
          <a:p>
            <a:pPr marL="447675" lvl="0" indent="-447675" algn="just"/>
            <a:endParaRPr lang="en-US" dirty="0" smtClean="0"/>
          </a:p>
        </p:txBody>
      </p:sp>
      <p:pic>
        <p:nvPicPr>
          <p:cNvPr id="2050" name="Picture 2" descr="E:\Office\DPI\MDM\Magzine Photo\Uppadhyayyji\IMG_5407.JPG"/>
          <p:cNvPicPr>
            <a:picLocks noChangeAspect="1" noChangeArrowheads="1"/>
          </p:cNvPicPr>
          <p:nvPr/>
        </p:nvPicPr>
        <p:blipFill>
          <a:blip r:embed="rId2" cstate="print"/>
          <a:srcRect l="13559" r="22034" b="3255"/>
          <a:stretch>
            <a:fillRect/>
          </a:stretch>
        </p:blipFill>
        <p:spPr bwMode="auto">
          <a:xfrm>
            <a:off x="2123728" y="2854801"/>
            <a:ext cx="2736304" cy="3240360"/>
          </a:xfrm>
          <a:prstGeom prst="rect">
            <a:avLst/>
          </a:prstGeom>
          <a:noFill/>
        </p:spPr>
      </p:pic>
      <p:pic>
        <p:nvPicPr>
          <p:cNvPr id="2051" name="Picture 3" descr="E:\Office\DPI\MDM\Magzine Photo\Uppadhyayyji\IMG_5480.JPG"/>
          <p:cNvPicPr>
            <a:picLocks noChangeAspect="1" noChangeArrowheads="1"/>
          </p:cNvPicPr>
          <p:nvPr/>
        </p:nvPicPr>
        <p:blipFill>
          <a:blip r:embed="rId3" cstate="print"/>
          <a:srcRect t="14863"/>
          <a:stretch>
            <a:fillRect/>
          </a:stretch>
        </p:blipFill>
        <p:spPr bwMode="auto">
          <a:xfrm>
            <a:off x="5580112" y="2854801"/>
            <a:ext cx="2592288" cy="3310503"/>
          </a:xfrm>
          <a:prstGeom prst="rect">
            <a:avLst/>
          </a:prstGeom>
          <a:noFill/>
        </p:spPr>
      </p:pic>
      <p:sp>
        <p:nvSpPr>
          <p:cNvPr id="7" name="TextBox 6"/>
          <p:cNvSpPr txBox="1"/>
          <p:nvPr/>
        </p:nvSpPr>
        <p:spPr>
          <a:xfrm>
            <a:off x="3188826" y="332656"/>
            <a:ext cx="3055388" cy="707886"/>
          </a:xfrm>
          <a:prstGeom prst="rect">
            <a:avLst/>
          </a:prstGeom>
          <a:noFill/>
        </p:spPr>
        <p:txBody>
          <a:bodyPr wrap="none" rtlCol="0">
            <a:spAutoFit/>
          </a:bodyPr>
          <a:lstStyle/>
          <a:p>
            <a:r>
              <a:rPr lang="en-IN" sz="4000" u="sng" dirty="0" smtClean="0"/>
              <a:t>Best Practices</a:t>
            </a:r>
            <a:endParaRPr lang="en-IN" sz="4000" u="sng" dirty="0"/>
          </a:p>
        </p:txBody>
      </p:sp>
      <p:pic>
        <p:nvPicPr>
          <p:cNvPr id="6" name="Picture 5" descr="MDM Logo 6 cm.jpg"/>
          <p:cNvPicPr>
            <a:picLocks noChangeAspect="1"/>
          </p:cNvPicPr>
          <p:nvPr/>
        </p:nvPicPr>
        <p:blipFill>
          <a:blip r:embed="rId4" cstate="print"/>
          <a:stretch>
            <a:fillRect/>
          </a:stretch>
        </p:blipFill>
        <p:spPr>
          <a:xfrm>
            <a:off x="107504" y="44739"/>
            <a:ext cx="623302" cy="791973"/>
          </a:xfrm>
          <a:prstGeom prst="rect">
            <a:avLst/>
          </a:prstGeom>
        </p:spPr>
      </p:pic>
      <p:sp>
        <p:nvSpPr>
          <p:cNvPr id="8"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268760"/>
            <a:ext cx="7632848" cy="2492990"/>
          </a:xfrm>
          <a:prstGeom prst="rect">
            <a:avLst/>
          </a:prstGeom>
        </p:spPr>
        <p:txBody>
          <a:bodyPr wrap="square">
            <a:spAutoFit/>
          </a:bodyPr>
          <a:lstStyle/>
          <a:p>
            <a:pPr marL="447675" indent="-447675" algn="just"/>
            <a:r>
              <a:rPr lang="en-US" sz="2000" dirty="0" smtClean="0"/>
              <a:t>5.   Funds are electronically transferred to cooking agencies and cook- cum -helpers to ensure timely payment.</a:t>
            </a:r>
          </a:p>
          <a:p>
            <a:pPr marL="447675" indent="-447675" algn="just"/>
            <a:endParaRPr lang="en-US" dirty="0" smtClean="0"/>
          </a:p>
          <a:p>
            <a:pPr marL="447675" indent="-447675" algn="just"/>
            <a:endParaRPr lang="en-US" dirty="0" smtClean="0"/>
          </a:p>
          <a:p>
            <a:pPr marL="447675" indent="-447675" algn="just"/>
            <a:r>
              <a:rPr lang="en-US" dirty="0" smtClean="0"/>
              <a:t>6.	</a:t>
            </a:r>
            <a:r>
              <a:rPr lang="en-US" sz="2000" dirty="0" smtClean="0"/>
              <a:t>To promote kitchen gardens in schools, State Steering cum Monitoring Committee meeting held on 10-02-2017,  it is decided that Agriculture and Horticulture department will have provide free vegetable seeds to Women’s Self Help Groups. </a:t>
            </a:r>
            <a:endParaRPr lang="en-US" dirty="0" smtClean="0"/>
          </a:p>
        </p:txBody>
      </p:sp>
      <p:sp>
        <p:nvSpPr>
          <p:cNvPr id="5" name="TextBox 4"/>
          <p:cNvSpPr txBox="1"/>
          <p:nvPr/>
        </p:nvSpPr>
        <p:spPr>
          <a:xfrm>
            <a:off x="3131840" y="332656"/>
            <a:ext cx="3055388" cy="707886"/>
          </a:xfrm>
          <a:prstGeom prst="rect">
            <a:avLst/>
          </a:prstGeom>
          <a:noFill/>
        </p:spPr>
        <p:txBody>
          <a:bodyPr wrap="none" rtlCol="0">
            <a:spAutoFit/>
          </a:bodyPr>
          <a:lstStyle/>
          <a:p>
            <a:r>
              <a:rPr lang="en-IN" sz="4000" u="sng" dirty="0" smtClean="0"/>
              <a:t>Best Practices</a:t>
            </a:r>
            <a:endParaRPr lang="en-IN" sz="4000" u="sng" dirty="0"/>
          </a:p>
        </p:txBody>
      </p:sp>
      <p:pic>
        <p:nvPicPr>
          <p:cNvPr id="3074" name="Picture 2" descr="E:\Office\DPI\MDM\Magzine Photo\Uppadhyayyji\IMG_5518.JPG"/>
          <p:cNvPicPr>
            <a:picLocks noChangeAspect="1" noChangeArrowheads="1"/>
          </p:cNvPicPr>
          <p:nvPr/>
        </p:nvPicPr>
        <p:blipFill>
          <a:blip r:embed="rId2" cstate="print">
            <a:lum bright="10000"/>
          </a:blip>
          <a:srcRect/>
          <a:stretch>
            <a:fillRect/>
          </a:stretch>
        </p:blipFill>
        <p:spPr bwMode="auto">
          <a:xfrm>
            <a:off x="1259632" y="3861048"/>
            <a:ext cx="3187006" cy="2376264"/>
          </a:xfrm>
          <a:prstGeom prst="rect">
            <a:avLst/>
          </a:prstGeom>
          <a:noFill/>
        </p:spPr>
      </p:pic>
      <p:pic>
        <p:nvPicPr>
          <p:cNvPr id="3075" name="Picture 3" descr="E:\Office\DPI\MDM\Magzine Photo\Uppadhyayyji\IMG_5517.JPG"/>
          <p:cNvPicPr>
            <a:picLocks noChangeAspect="1" noChangeArrowheads="1"/>
          </p:cNvPicPr>
          <p:nvPr/>
        </p:nvPicPr>
        <p:blipFill>
          <a:blip r:embed="rId3" cstate="print"/>
          <a:srcRect/>
          <a:stretch>
            <a:fillRect/>
          </a:stretch>
        </p:blipFill>
        <p:spPr bwMode="auto">
          <a:xfrm>
            <a:off x="5220072" y="3861047"/>
            <a:ext cx="3096344" cy="2376264"/>
          </a:xfrm>
          <a:prstGeom prst="rect">
            <a:avLst/>
          </a:prstGeom>
          <a:noFill/>
        </p:spPr>
      </p:pic>
      <p:pic>
        <p:nvPicPr>
          <p:cNvPr id="6" name="Picture 5" descr="MDM Logo 6 cm.jpg"/>
          <p:cNvPicPr>
            <a:picLocks noChangeAspect="1"/>
          </p:cNvPicPr>
          <p:nvPr/>
        </p:nvPicPr>
        <p:blipFill>
          <a:blip r:embed="rId4" cstate="print"/>
          <a:stretch>
            <a:fillRect/>
          </a:stretch>
        </p:blipFill>
        <p:spPr>
          <a:xfrm>
            <a:off x="107504" y="44739"/>
            <a:ext cx="623302" cy="791973"/>
          </a:xfrm>
          <a:prstGeom prst="rect">
            <a:avLst/>
          </a:prstGeom>
        </p:spPr>
      </p:pic>
      <p:sp>
        <p:nvSpPr>
          <p:cNvPr id="7"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529516"/>
            <a:ext cx="7848872" cy="523220"/>
          </a:xfrm>
          <a:prstGeom prst="rect">
            <a:avLst/>
          </a:prstGeom>
          <a:noFill/>
        </p:spPr>
        <p:txBody>
          <a:bodyPr wrap="square" rtlCol="0">
            <a:spAutoFit/>
          </a:bodyPr>
          <a:lstStyle/>
          <a:p>
            <a:r>
              <a:rPr lang="en-IN" sz="2800" dirty="0" smtClean="0"/>
              <a:t>7.   </a:t>
            </a:r>
            <a:r>
              <a:rPr lang="en-IN" sz="2800" u="sng" dirty="0" smtClean="0"/>
              <a:t> Construction of Multi tap Hand wash Platform </a:t>
            </a:r>
            <a:endParaRPr lang="en-IN" sz="2800"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268760"/>
            <a:ext cx="3168352" cy="43294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13" t="21744" r="35026"/>
          <a:stretch/>
        </p:blipFill>
        <p:spPr>
          <a:xfrm>
            <a:off x="5364089" y="1268760"/>
            <a:ext cx="3331582" cy="4320480"/>
          </a:xfrm>
          <a:prstGeom prst="rect">
            <a:avLst/>
          </a:prstGeom>
        </p:spPr>
      </p:pic>
      <p:sp>
        <p:nvSpPr>
          <p:cNvPr id="8" name="TextBox 7"/>
          <p:cNvSpPr txBox="1"/>
          <p:nvPr/>
        </p:nvSpPr>
        <p:spPr>
          <a:xfrm>
            <a:off x="2972802" y="0"/>
            <a:ext cx="3055388" cy="707886"/>
          </a:xfrm>
          <a:prstGeom prst="rect">
            <a:avLst/>
          </a:prstGeom>
          <a:noFill/>
        </p:spPr>
        <p:txBody>
          <a:bodyPr wrap="none" rtlCol="0">
            <a:spAutoFit/>
          </a:bodyPr>
          <a:lstStyle/>
          <a:p>
            <a:r>
              <a:rPr lang="en-IN" sz="4000" u="sng" dirty="0" smtClean="0"/>
              <a:t>Best Practices</a:t>
            </a:r>
            <a:endParaRPr lang="en-IN" sz="4000" u="sng" dirty="0"/>
          </a:p>
        </p:txBody>
      </p:sp>
      <p:pic>
        <p:nvPicPr>
          <p:cNvPr id="9" name="Picture 8" descr="MDM Logo 6 cm.jpg"/>
          <p:cNvPicPr>
            <a:picLocks noChangeAspect="1"/>
          </p:cNvPicPr>
          <p:nvPr/>
        </p:nvPicPr>
        <p:blipFill>
          <a:blip r:embed="rId4" cstate="print"/>
          <a:stretch>
            <a:fillRect/>
          </a:stretch>
        </p:blipFill>
        <p:spPr>
          <a:xfrm>
            <a:off x="107504" y="44739"/>
            <a:ext cx="623302" cy="791973"/>
          </a:xfrm>
          <a:prstGeom prst="rect">
            <a:avLst/>
          </a:prstGeom>
        </p:spPr>
      </p:pic>
      <p:sp>
        <p:nvSpPr>
          <p:cNvPr id="10" name="TextBox 9"/>
          <p:cNvSpPr txBox="1"/>
          <p:nvPr/>
        </p:nvSpPr>
        <p:spPr>
          <a:xfrm>
            <a:off x="1259632" y="5733256"/>
            <a:ext cx="7236296" cy="923330"/>
          </a:xfrm>
          <a:prstGeom prst="rect">
            <a:avLst/>
          </a:prstGeom>
          <a:noFill/>
        </p:spPr>
        <p:txBody>
          <a:bodyPr wrap="square" rtlCol="0">
            <a:spAutoFit/>
          </a:bodyPr>
          <a:lstStyle/>
          <a:p>
            <a:pPr algn="just"/>
            <a:r>
              <a:rPr lang="en-US" dirty="0" smtClean="0"/>
              <a:t> Multi-Tap hand wash platforms have been constructed in few schools of state.  District Collectors have been instructed that they will provide funds from DMF for construction of Multi-Tap hand wash platforms </a:t>
            </a:r>
            <a:endParaRPr lang="hi-IN" dirty="0"/>
          </a:p>
        </p:txBody>
      </p:sp>
      <p:sp>
        <p:nvSpPr>
          <p:cNvPr id="11"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PI\MDM\Magzine Photo\DSC06274.JPG"/>
          <p:cNvPicPr>
            <a:picLocks noChangeAspect="1" noChangeArrowheads="1"/>
          </p:cNvPicPr>
          <p:nvPr/>
        </p:nvPicPr>
        <p:blipFill>
          <a:blip r:embed="rId2" cstate="print"/>
          <a:srcRect/>
          <a:stretch>
            <a:fillRect/>
          </a:stretch>
        </p:blipFill>
        <p:spPr bwMode="auto">
          <a:xfrm>
            <a:off x="899592" y="620689"/>
            <a:ext cx="7200800" cy="4824536"/>
          </a:xfrm>
          <a:prstGeom prst="rect">
            <a:avLst/>
          </a:prstGeom>
          <a:noFill/>
        </p:spPr>
      </p:pic>
      <p:sp>
        <p:nvSpPr>
          <p:cNvPr id="5" name="TextBox 4"/>
          <p:cNvSpPr txBox="1"/>
          <p:nvPr/>
        </p:nvSpPr>
        <p:spPr>
          <a:xfrm>
            <a:off x="2699792" y="5661248"/>
            <a:ext cx="3809889" cy="461665"/>
          </a:xfrm>
          <a:prstGeom prst="rect">
            <a:avLst/>
          </a:prstGeom>
          <a:noFill/>
        </p:spPr>
        <p:txBody>
          <a:bodyPr wrap="none" rtlCol="0">
            <a:spAutoFit/>
          </a:bodyPr>
          <a:lstStyle/>
          <a:p>
            <a:r>
              <a:rPr lang="en-US" sz="2400" dirty="0" smtClean="0"/>
              <a:t>Govt. School Potiya Dist Durg</a:t>
            </a:r>
            <a:endParaRPr lang="hi-IN" sz="2400" dirty="0"/>
          </a:p>
        </p:txBody>
      </p:sp>
      <p:sp>
        <p:nvSpPr>
          <p:cNvPr id="6" name="TextBox 5"/>
          <p:cNvSpPr txBox="1"/>
          <p:nvPr/>
        </p:nvSpPr>
        <p:spPr>
          <a:xfrm>
            <a:off x="1691680" y="6237312"/>
            <a:ext cx="6435929" cy="369332"/>
          </a:xfrm>
          <a:prstGeom prst="rect">
            <a:avLst/>
          </a:prstGeom>
          <a:noFill/>
        </p:spPr>
        <p:txBody>
          <a:bodyPr wrap="none" rtlCol="0">
            <a:spAutoFit/>
          </a:bodyPr>
          <a:lstStyle/>
          <a:p>
            <a:r>
              <a:rPr lang="en-US" dirty="0" smtClean="0"/>
              <a:t>Platform for hand wash constructed by SMDC and Gram Panchayat</a:t>
            </a:r>
            <a:endParaRPr lang="hi-IN" dirty="0"/>
          </a:p>
        </p:txBody>
      </p:sp>
      <p:sp>
        <p:nvSpPr>
          <p:cNvPr id="7"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88640"/>
            <a:ext cx="3055388" cy="707886"/>
          </a:xfrm>
          <a:prstGeom prst="rect">
            <a:avLst/>
          </a:prstGeom>
          <a:noFill/>
        </p:spPr>
        <p:txBody>
          <a:bodyPr wrap="none" rtlCol="0">
            <a:spAutoFit/>
          </a:bodyPr>
          <a:lstStyle/>
          <a:p>
            <a:r>
              <a:rPr lang="en-IN" sz="4000" u="sng" dirty="0" smtClean="0"/>
              <a:t>Best Practices</a:t>
            </a:r>
            <a:endParaRPr lang="en-IN" sz="4000" u="sng" dirty="0"/>
          </a:p>
        </p:txBody>
      </p:sp>
      <p:pic>
        <p:nvPicPr>
          <p:cNvPr id="5" name="Picture 1"/>
          <p:cNvPicPr>
            <a:picLocks noChangeAspect="1" noChangeArrowheads="1"/>
          </p:cNvPicPr>
          <p:nvPr/>
        </p:nvPicPr>
        <p:blipFill>
          <a:blip r:embed="rId2" cstate="print"/>
          <a:srcRect/>
          <a:stretch>
            <a:fillRect/>
          </a:stretch>
        </p:blipFill>
        <p:spPr bwMode="auto">
          <a:xfrm>
            <a:off x="251521" y="3284984"/>
            <a:ext cx="3888432" cy="252028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t="18605"/>
          <a:stretch>
            <a:fillRect/>
          </a:stretch>
        </p:blipFill>
        <p:spPr bwMode="auto">
          <a:xfrm>
            <a:off x="4355976" y="3284983"/>
            <a:ext cx="4368485" cy="2520281"/>
          </a:xfrm>
          <a:prstGeom prst="rect">
            <a:avLst/>
          </a:prstGeom>
          <a:noFill/>
          <a:ln w="9525">
            <a:noFill/>
            <a:miter lim="800000"/>
            <a:headEnd/>
            <a:tailEnd/>
          </a:ln>
          <a:effectLst/>
        </p:spPr>
      </p:pic>
      <p:sp>
        <p:nvSpPr>
          <p:cNvPr id="7" name="TextBox 6"/>
          <p:cNvSpPr txBox="1"/>
          <p:nvPr/>
        </p:nvSpPr>
        <p:spPr>
          <a:xfrm>
            <a:off x="1043608" y="1569566"/>
            <a:ext cx="7128792" cy="1200329"/>
          </a:xfrm>
          <a:prstGeom prst="rect">
            <a:avLst/>
          </a:prstGeom>
          <a:noFill/>
        </p:spPr>
        <p:txBody>
          <a:bodyPr wrap="square" rtlCol="0">
            <a:spAutoFit/>
          </a:bodyPr>
          <a:lstStyle/>
          <a:p>
            <a:pPr algn="just"/>
            <a:r>
              <a:rPr lang="en-IN" sz="2400" dirty="0" smtClean="0"/>
              <a:t>Cook cum helper Training programme is underway at cluster level in all districts on a rotational basis so that all cooks cum helper get training at least once in a year.</a:t>
            </a:r>
            <a:endParaRPr lang="en-IN" sz="2400" dirty="0"/>
          </a:p>
        </p:txBody>
      </p:sp>
      <p:sp>
        <p:nvSpPr>
          <p:cNvPr id="8" name="TextBox 7"/>
          <p:cNvSpPr txBox="1"/>
          <p:nvPr/>
        </p:nvSpPr>
        <p:spPr>
          <a:xfrm>
            <a:off x="1115616" y="980728"/>
            <a:ext cx="5807700" cy="523220"/>
          </a:xfrm>
          <a:prstGeom prst="rect">
            <a:avLst/>
          </a:prstGeom>
          <a:noFill/>
        </p:spPr>
        <p:txBody>
          <a:bodyPr wrap="square" rtlCol="0">
            <a:spAutoFit/>
          </a:bodyPr>
          <a:lstStyle/>
          <a:p>
            <a:r>
              <a:rPr lang="en-IN" sz="2800" dirty="0" smtClean="0"/>
              <a:t>8.  Cooks Training Programme</a:t>
            </a:r>
            <a:endParaRPr lang="en-IN" sz="2800" dirty="0"/>
          </a:p>
        </p:txBody>
      </p:sp>
      <p:pic>
        <p:nvPicPr>
          <p:cNvPr id="9" name="Picture 8" descr="MDM Logo 6 cm.jpg"/>
          <p:cNvPicPr>
            <a:picLocks noChangeAspect="1"/>
          </p:cNvPicPr>
          <p:nvPr/>
        </p:nvPicPr>
        <p:blipFill>
          <a:blip r:embed="rId4" cstate="print"/>
          <a:stretch>
            <a:fillRect/>
          </a:stretch>
        </p:blipFill>
        <p:spPr>
          <a:xfrm>
            <a:off x="107504" y="44739"/>
            <a:ext cx="623302" cy="791973"/>
          </a:xfrm>
          <a:prstGeom prst="rect">
            <a:avLst/>
          </a:prstGeom>
        </p:spPr>
      </p:pic>
      <p:sp>
        <p:nvSpPr>
          <p:cNvPr id="10"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88640"/>
            <a:ext cx="3055388" cy="707886"/>
          </a:xfrm>
          <a:prstGeom prst="rect">
            <a:avLst/>
          </a:prstGeom>
          <a:noFill/>
        </p:spPr>
        <p:txBody>
          <a:bodyPr wrap="none" rtlCol="0">
            <a:spAutoFit/>
          </a:bodyPr>
          <a:lstStyle/>
          <a:p>
            <a:r>
              <a:rPr lang="en-IN" sz="4000" u="sng" dirty="0" smtClean="0"/>
              <a:t>Best Practices</a:t>
            </a:r>
            <a:endParaRPr lang="en-IN" sz="4000" u="sng" dirty="0"/>
          </a:p>
        </p:txBody>
      </p:sp>
      <p:sp>
        <p:nvSpPr>
          <p:cNvPr id="7" name="TextBox 6"/>
          <p:cNvSpPr txBox="1"/>
          <p:nvPr/>
        </p:nvSpPr>
        <p:spPr>
          <a:xfrm>
            <a:off x="1043608" y="1569566"/>
            <a:ext cx="7128792" cy="1938992"/>
          </a:xfrm>
          <a:prstGeom prst="rect">
            <a:avLst/>
          </a:prstGeom>
          <a:noFill/>
        </p:spPr>
        <p:txBody>
          <a:bodyPr wrap="square" rtlCol="0">
            <a:spAutoFit/>
          </a:bodyPr>
          <a:lstStyle/>
          <a:p>
            <a:pPr algn="just"/>
            <a:r>
              <a:rPr lang="en-IN" sz="2400" dirty="0" smtClean="0"/>
              <a:t>In Chhattisgarh State, flavoured Soya Milk is Given in 2 District i.e. </a:t>
            </a:r>
            <a:r>
              <a:rPr lang="en-IN" sz="2400" dirty="0" err="1" smtClean="0"/>
              <a:t>Kabirdham</a:t>
            </a:r>
            <a:r>
              <a:rPr lang="en-IN" sz="2400" dirty="0" smtClean="0"/>
              <a:t> and </a:t>
            </a:r>
            <a:r>
              <a:rPr lang="en-IN" sz="2400" dirty="0" err="1" smtClean="0"/>
              <a:t>Bastar</a:t>
            </a:r>
            <a:r>
              <a:rPr lang="en-IN" sz="2400" dirty="0"/>
              <a:t> </a:t>
            </a:r>
            <a:r>
              <a:rPr lang="en-IN" sz="2400" dirty="0" smtClean="0"/>
              <a:t>as Pilot Project.</a:t>
            </a:r>
          </a:p>
          <a:p>
            <a:pPr algn="just"/>
            <a:r>
              <a:rPr lang="en-IN" sz="2400" dirty="0" smtClean="0"/>
              <a:t>Soya Milk is given once in a week. It is provided for Primary School Children 100 ml and for Upper Primary School children 150 ml per child</a:t>
            </a:r>
            <a:endParaRPr lang="en-IN" sz="2400" dirty="0"/>
          </a:p>
        </p:txBody>
      </p:sp>
      <p:sp>
        <p:nvSpPr>
          <p:cNvPr id="8" name="TextBox 7"/>
          <p:cNvSpPr txBox="1"/>
          <p:nvPr/>
        </p:nvSpPr>
        <p:spPr>
          <a:xfrm>
            <a:off x="1115616" y="980728"/>
            <a:ext cx="5807700" cy="523220"/>
          </a:xfrm>
          <a:prstGeom prst="rect">
            <a:avLst/>
          </a:prstGeom>
          <a:noFill/>
        </p:spPr>
        <p:txBody>
          <a:bodyPr wrap="square" rtlCol="0">
            <a:spAutoFit/>
          </a:bodyPr>
          <a:lstStyle/>
          <a:p>
            <a:r>
              <a:rPr lang="en-IN" sz="2800" dirty="0"/>
              <a:t>9</a:t>
            </a:r>
            <a:r>
              <a:rPr lang="en-IN" sz="2800" dirty="0" smtClean="0"/>
              <a:t>.  </a:t>
            </a:r>
            <a:r>
              <a:rPr lang="en-IN" sz="2800" dirty="0" err="1" smtClean="0"/>
              <a:t>Mukhya</a:t>
            </a:r>
            <a:r>
              <a:rPr lang="en-IN" sz="2800" dirty="0" smtClean="0"/>
              <a:t> </a:t>
            </a:r>
            <a:r>
              <a:rPr lang="en-IN" sz="2800" dirty="0" err="1" smtClean="0"/>
              <a:t>Mantri</a:t>
            </a:r>
            <a:r>
              <a:rPr lang="en-IN" sz="2800" dirty="0" smtClean="0"/>
              <a:t> </a:t>
            </a:r>
            <a:r>
              <a:rPr lang="en-IN" sz="2800" dirty="0" err="1" smtClean="0"/>
              <a:t>Amrit</a:t>
            </a:r>
            <a:r>
              <a:rPr lang="en-IN" sz="2800" dirty="0" smtClean="0"/>
              <a:t> </a:t>
            </a:r>
            <a:r>
              <a:rPr lang="en-IN" sz="2800" dirty="0" err="1" smtClean="0"/>
              <a:t>Yojna</a:t>
            </a:r>
            <a:endParaRPr lang="en-IN" sz="2800" dirty="0"/>
          </a:p>
        </p:txBody>
      </p:sp>
      <p:pic>
        <p:nvPicPr>
          <p:cNvPr id="9" name="Picture 8" descr="MDM Logo 6 cm.jpg"/>
          <p:cNvPicPr>
            <a:picLocks noChangeAspect="1"/>
          </p:cNvPicPr>
          <p:nvPr/>
        </p:nvPicPr>
        <p:blipFill>
          <a:blip r:embed="rId2" cstate="print"/>
          <a:stretch>
            <a:fillRect/>
          </a:stretch>
        </p:blipFill>
        <p:spPr>
          <a:xfrm>
            <a:off x="107504" y="44739"/>
            <a:ext cx="623302" cy="791973"/>
          </a:xfrm>
          <a:prstGeom prst="rect">
            <a:avLst/>
          </a:prstGeom>
        </p:spPr>
      </p:pic>
      <p:sp>
        <p:nvSpPr>
          <p:cNvPr id="10" name="Slide Number Placeholder 9"/>
          <p:cNvSpPr txBox="1">
            <a:spLocks/>
          </p:cNvSpPr>
          <p:nvPr/>
        </p:nvSpPr>
        <p:spPr>
          <a:xfrm>
            <a:off x="8534400" y="6400800"/>
            <a:ext cx="381000" cy="266700"/>
          </a:xfrm>
          <a:prstGeom prst="ellipse">
            <a:avLst/>
          </a:prstGeom>
          <a:solidFill>
            <a:srgbClr val="D3481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2D2EE0-EE02-47F9-9FB8-AD8D52D0A4E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123" y="3750556"/>
            <a:ext cx="1640781" cy="29169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981" y="3750556"/>
            <a:ext cx="2364093" cy="2916944"/>
          </a:xfrm>
          <a:prstGeom prst="rect">
            <a:avLst/>
          </a:prstGeom>
        </p:spPr>
      </p:pic>
    </p:spTree>
    <p:extLst>
      <p:ext uri="{BB962C8B-B14F-4D97-AF65-F5344CB8AC3E}">
        <p14:creationId xmlns:p14="http://schemas.microsoft.com/office/powerpoint/2010/main" val="1771282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2583</TotalTime>
  <Words>632</Words>
  <Application>Microsoft Office PowerPoint</Application>
  <PresentationFormat>On-screen Show (4:3)</PresentationFormat>
  <Paragraphs>219</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Hebrew</vt:lpstr>
      <vt:lpstr>Algerian</vt:lpstr>
      <vt:lpstr>Arial</vt:lpstr>
      <vt:lpstr>Calibri</vt:lpstr>
      <vt:lpstr>Franklin Gothic Book</vt:lpstr>
      <vt:lpstr>Kruti Dev 010</vt:lpstr>
      <vt:lpstr>Mangal</vt:lpstr>
      <vt:lpstr>Times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MDM Coverage</vt:lpstr>
      <vt:lpstr>MDM  ENROLLMENT AND BENEFICIARIES </vt:lpstr>
      <vt:lpstr>Coverage of MDM Days</vt:lpstr>
      <vt:lpstr>PowerPoint Presentation</vt:lpstr>
      <vt:lpstr>Drought affected areas</vt:lpstr>
      <vt:lpstr>PowerPoint Presentation</vt:lpstr>
      <vt:lpstr>PowerPoint Presentation</vt:lpstr>
      <vt:lpstr>Issues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bcc</cp:lastModifiedBy>
  <cp:revision>79</cp:revision>
  <cp:lastPrinted>2018-06-18T17:02:24Z</cp:lastPrinted>
  <dcterms:created xsi:type="dcterms:W3CDTF">2015-03-19T05:59:22Z</dcterms:created>
  <dcterms:modified xsi:type="dcterms:W3CDTF">2018-06-18T17:07:27Z</dcterms:modified>
</cp:coreProperties>
</file>